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730" r:id="rId2"/>
    <p:sldId id="731" r:id="rId3"/>
    <p:sldId id="615" r:id="rId4"/>
    <p:sldId id="616" r:id="rId5"/>
    <p:sldId id="361" r:id="rId6"/>
    <p:sldId id="362" r:id="rId7"/>
    <p:sldId id="363" r:id="rId8"/>
    <p:sldId id="604" r:id="rId9"/>
    <p:sldId id="365" r:id="rId10"/>
    <p:sldId id="367" r:id="rId11"/>
    <p:sldId id="368" r:id="rId12"/>
    <p:sldId id="369" r:id="rId13"/>
    <p:sldId id="371" r:id="rId14"/>
    <p:sldId id="374" r:id="rId15"/>
    <p:sldId id="375" r:id="rId16"/>
    <p:sldId id="376" r:id="rId17"/>
    <p:sldId id="608" r:id="rId18"/>
    <p:sldId id="377" r:id="rId19"/>
    <p:sldId id="378" r:id="rId20"/>
    <p:sldId id="379" r:id="rId21"/>
    <p:sldId id="380" r:id="rId22"/>
    <p:sldId id="381" r:id="rId23"/>
    <p:sldId id="708" r:id="rId24"/>
    <p:sldId id="382" r:id="rId25"/>
    <p:sldId id="383" r:id="rId26"/>
    <p:sldId id="384" r:id="rId27"/>
    <p:sldId id="386" r:id="rId28"/>
    <p:sldId id="387" r:id="rId29"/>
    <p:sldId id="388" r:id="rId30"/>
    <p:sldId id="389" r:id="rId31"/>
    <p:sldId id="396" r:id="rId32"/>
    <p:sldId id="390" r:id="rId33"/>
    <p:sldId id="391" r:id="rId34"/>
    <p:sldId id="609" r:id="rId35"/>
    <p:sldId id="392" r:id="rId36"/>
    <p:sldId id="393" r:id="rId37"/>
    <p:sldId id="394" r:id="rId38"/>
    <p:sldId id="611" r:id="rId39"/>
    <p:sldId id="620" r:id="rId40"/>
    <p:sldId id="625" r:id="rId41"/>
    <p:sldId id="627" r:id="rId42"/>
    <p:sldId id="6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557" y="48"/>
      </p:cViewPr>
      <p:guideLst/>
    </p:cSldViewPr>
  </p:slideViewPr>
  <p:notesTextViewPr>
    <p:cViewPr>
      <p:scale>
        <a:sx n="1" d="1"/>
        <a:sy n="1" d="1"/>
      </p:scale>
      <p:origin x="0" y="0"/>
    </p:cViewPr>
  </p:notesTextViewPr>
  <p:sorterViewPr>
    <p:cViewPr>
      <p:scale>
        <a:sx n="100" d="100"/>
        <a:sy n="100" d="100"/>
      </p:scale>
      <p:origin x="0" y="-10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9FD02-8E5A-4AFB-91A0-3A8FA095FAD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IN"/>
        </a:p>
      </dgm:t>
    </dgm:pt>
    <dgm:pt modelId="{A4E54A37-E820-43CD-AD89-F0B3963F17E0}">
      <dgm:prSet/>
      <dgm:spPr/>
      <dgm:t>
        <a:bodyPr/>
        <a:lstStyle/>
        <a:p>
          <a:pPr rtl="0"/>
          <a:r>
            <a:rPr lang="en-US"/>
            <a:t>Preferably, a NaOCl solution should be used during preparation because of its superior antibacterial and tis­sue-dissolving properties.</a:t>
          </a:r>
          <a:endParaRPr lang="en-IN" dirty="0"/>
        </a:p>
      </dgm:t>
    </dgm:pt>
    <dgm:pt modelId="{FF8E3C4E-0181-4DCC-81B4-316CE80642C2}" type="parTrans" cxnId="{D7A9E70C-4AE6-4E38-A88E-06C1AD041227}">
      <dgm:prSet/>
      <dgm:spPr/>
      <dgm:t>
        <a:bodyPr/>
        <a:lstStyle/>
        <a:p>
          <a:endParaRPr lang="en-IN"/>
        </a:p>
      </dgm:t>
    </dgm:pt>
    <dgm:pt modelId="{481C2559-E07E-45A8-B480-49E68D3FD8A8}" type="sibTrans" cxnId="{D7A9E70C-4AE6-4E38-A88E-06C1AD041227}">
      <dgm:prSet/>
      <dgm:spPr/>
      <dgm:t>
        <a:bodyPr/>
        <a:lstStyle/>
        <a:p>
          <a:endParaRPr lang="en-IN"/>
        </a:p>
      </dgm:t>
    </dgm:pt>
    <dgm:pt modelId="{FEC61B28-5836-49BB-84C5-3420DBEFFFA8}">
      <dgm:prSet/>
      <dgm:spPr/>
      <dgm:t>
        <a:bodyPr/>
        <a:lstStyle/>
        <a:p>
          <a:pPr rtl="0"/>
          <a:r>
            <a:rPr lang="en-US"/>
            <a:t>A final intensive rinse with a 17% chelator solution reduces the extent of the smear layer remaining, which, in turn, results in a cleaner canal wall and better adapta­tion of the root filling to the canal wall. The order in which the NaOCl and the chelator should be used has not yet been defined.</a:t>
          </a:r>
          <a:endParaRPr lang="en-IN"/>
        </a:p>
      </dgm:t>
    </dgm:pt>
    <dgm:pt modelId="{92FA4118-9FEB-4681-9F74-08716B86E674}" type="parTrans" cxnId="{575598BF-2919-407D-924F-8783A0A3675A}">
      <dgm:prSet/>
      <dgm:spPr/>
      <dgm:t>
        <a:bodyPr/>
        <a:lstStyle/>
        <a:p>
          <a:endParaRPr lang="en-IN"/>
        </a:p>
      </dgm:t>
    </dgm:pt>
    <dgm:pt modelId="{9AD4E616-A42E-4C5F-ADCB-520604384904}" type="sibTrans" cxnId="{575598BF-2919-407D-924F-8783A0A3675A}">
      <dgm:prSet/>
      <dgm:spPr/>
      <dgm:t>
        <a:bodyPr/>
        <a:lstStyle/>
        <a:p>
          <a:endParaRPr lang="en-IN"/>
        </a:p>
      </dgm:t>
    </dgm:pt>
    <dgm:pt modelId="{3D884E9C-E6EB-4756-8410-E963C88331E6}">
      <dgm:prSet/>
      <dgm:spPr/>
      <dgm:t>
        <a:bodyPr/>
        <a:lstStyle/>
        <a:p>
          <a:endParaRPr lang="en-IN" dirty="0"/>
        </a:p>
      </dgm:t>
    </dgm:pt>
    <dgm:pt modelId="{5FF0A292-51E1-46CA-A6FA-86509F29FC4D}" type="parTrans" cxnId="{00FC5848-5FAE-4D70-ACD9-511DD132B6F8}">
      <dgm:prSet/>
      <dgm:spPr/>
      <dgm:t>
        <a:bodyPr/>
        <a:lstStyle/>
        <a:p>
          <a:endParaRPr lang="en-IN"/>
        </a:p>
      </dgm:t>
    </dgm:pt>
    <dgm:pt modelId="{F3FFB623-285B-4DAD-8307-D700077827A2}" type="sibTrans" cxnId="{00FC5848-5FAE-4D70-ACD9-511DD132B6F8}">
      <dgm:prSet/>
      <dgm:spPr/>
      <dgm:t>
        <a:bodyPr/>
        <a:lstStyle/>
        <a:p>
          <a:endParaRPr lang="en-IN"/>
        </a:p>
      </dgm:t>
    </dgm:pt>
    <dgm:pt modelId="{B2038002-673C-450E-92C7-7E695DF66542}" type="pres">
      <dgm:prSet presAssocID="{07C9FD02-8E5A-4AFB-91A0-3A8FA095FAD9}" presName="outerComposite" presStyleCnt="0">
        <dgm:presLayoutVars>
          <dgm:chMax val="5"/>
          <dgm:dir/>
          <dgm:resizeHandles val="exact"/>
        </dgm:presLayoutVars>
      </dgm:prSet>
      <dgm:spPr/>
    </dgm:pt>
    <dgm:pt modelId="{90F9982D-E998-4221-8082-4F5B6D424FA1}" type="pres">
      <dgm:prSet presAssocID="{07C9FD02-8E5A-4AFB-91A0-3A8FA095FAD9}" presName="dummyMaxCanvas" presStyleCnt="0">
        <dgm:presLayoutVars/>
      </dgm:prSet>
      <dgm:spPr/>
    </dgm:pt>
    <dgm:pt modelId="{06989DC8-F125-470A-8428-F1BE41C9B347}" type="pres">
      <dgm:prSet presAssocID="{07C9FD02-8E5A-4AFB-91A0-3A8FA095FAD9}" presName="TwoNodes_1" presStyleLbl="node1" presStyleIdx="0" presStyleCnt="2">
        <dgm:presLayoutVars>
          <dgm:bulletEnabled val="1"/>
        </dgm:presLayoutVars>
      </dgm:prSet>
      <dgm:spPr/>
    </dgm:pt>
    <dgm:pt modelId="{917A4807-5C37-4BE9-9544-3E582F4D8582}" type="pres">
      <dgm:prSet presAssocID="{07C9FD02-8E5A-4AFB-91A0-3A8FA095FAD9}" presName="TwoNodes_2" presStyleLbl="node1" presStyleIdx="1" presStyleCnt="2">
        <dgm:presLayoutVars>
          <dgm:bulletEnabled val="1"/>
        </dgm:presLayoutVars>
      </dgm:prSet>
      <dgm:spPr/>
    </dgm:pt>
    <dgm:pt modelId="{A7DD5D33-2414-4215-9E55-F2315E43094D}" type="pres">
      <dgm:prSet presAssocID="{07C9FD02-8E5A-4AFB-91A0-3A8FA095FAD9}" presName="TwoConn_1-2" presStyleLbl="fgAccFollowNode1" presStyleIdx="0" presStyleCnt="1">
        <dgm:presLayoutVars>
          <dgm:bulletEnabled val="1"/>
        </dgm:presLayoutVars>
      </dgm:prSet>
      <dgm:spPr/>
    </dgm:pt>
    <dgm:pt modelId="{26610A8E-E280-4837-830E-42C47F0AA1AA}" type="pres">
      <dgm:prSet presAssocID="{07C9FD02-8E5A-4AFB-91A0-3A8FA095FAD9}" presName="TwoNodes_1_text" presStyleLbl="node1" presStyleIdx="1" presStyleCnt="2">
        <dgm:presLayoutVars>
          <dgm:bulletEnabled val="1"/>
        </dgm:presLayoutVars>
      </dgm:prSet>
      <dgm:spPr/>
    </dgm:pt>
    <dgm:pt modelId="{193CF18C-B186-4C00-AE2B-5ABCC124017B}" type="pres">
      <dgm:prSet presAssocID="{07C9FD02-8E5A-4AFB-91A0-3A8FA095FAD9}" presName="TwoNodes_2_text" presStyleLbl="node1" presStyleIdx="1" presStyleCnt="2">
        <dgm:presLayoutVars>
          <dgm:bulletEnabled val="1"/>
        </dgm:presLayoutVars>
      </dgm:prSet>
      <dgm:spPr/>
    </dgm:pt>
  </dgm:ptLst>
  <dgm:cxnLst>
    <dgm:cxn modelId="{D7A9E70C-4AE6-4E38-A88E-06C1AD041227}" srcId="{07C9FD02-8E5A-4AFB-91A0-3A8FA095FAD9}" destId="{A4E54A37-E820-43CD-AD89-F0B3963F17E0}" srcOrd="0" destOrd="0" parTransId="{FF8E3C4E-0181-4DCC-81B4-316CE80642C2}" sibTransId="{481C2559-E07E-45A8-B480-49E68D3FD8A8}"/>
    <dgm:cxn modelId="{CC988722-8ED6-4A7A-97E2-356B56359896}" type="presOf" srcId="{07C9FD02-8E5A-4AFB-91A0-3A8FA095FAD9}" destId="{B2038002-673C-450E-92C7-7E695DF66542}" srcOrd="0" destOrd="0" presId="urn:microsoft.com/office/officeart/2005/8/layout/vProcess5"/>
    <dgm:cxn modelId="{A4C0D624-C8FE-4459-8A08-40E301268448}" type="presOf" srcId="{A4E54A37-E820-43CD-AD89-F0B3963F17E0}" destId="{26610A8E-E280-4837-830E-42C47F0AA1AA}" srcOrd="1" destOrd="0" presId="urn:microsoft.com/office/officeart/2005/8/layout/vProcess5"/>
    <dgm:cxn modelId="{00FC5848-5FAE-4D70-ACD9-511DD132B6F8}" srcId="{A4E54A37-E820-43CD-AD89-F0B3963F17E0}" destId="{3D884E9C-E6EB-4756-8410-E963C88331E6}" srcOrd="0" destOrd="0" parTransId="{5FF0A292-51E1-46CA-A6FA-86509F29FC4D}" sibTransId="{F3FFB623-285B-4DAD-8307-D700077827A2}"/>
    <dgm:cxn modelId="{B3113A4C-2FCF-46DA-8982-A48C9C5E5401}" type="presOf" srcId="{A4E54A37-E820-43CD-AD89-F0B3963F17E0}" destId="{06989DC8-F125-470A-8428-F1BE41C9B347}" srcOrd="0" destOrd="0" presId="urn:microsoft.com/office/officeart/2005/8/layout/vProcess5"/>
    <dgm:cxn modelId="{29576CA3-4486-4468-9950-0285CAD94D28}" type="presOf" srcId="{3D884E9C-E6EB-4756-8410-E963C88331E6}" destId="{26610A8E-E280-4837-830E-42C47F0AA1AA}" srcOrd="1" destOrd="1" presId="urn:microsoft.com/office/officeart/2005/8/layout/vProcess5"/>
    <dgm:cxn modelId="{575598BF-2919-407D-924F-8783A0A3675A}" srcId="{07C9FD02-8E5A-4AFB-91A0-3A8FA095FAD9}" destId="{FEC61B28-5836-49BB-84C5-3420DBEFFFA8}" srcOrd="1" destOrd="0" parTransId="{92FA4118-9FEB-4681-9F74-08716B86E674}" sibTransId="{9AD4E616-A42E-4C5F-ADCB-520604384904}"/>
    <dgm:cxn modelId="{8C8587C1-FD71-4DFE-ACCC-77A2ED27E7A3}" type="presOf" srcId="{481C2559-E07E-45A8-B480-49E68D3FD8A8}" destId="{A7DD5D33-2414-4215-9E55-F2315E43094D}" srcOrd="0" destOrd="0" presId="urn:microsoft.com/office/officeart/2005/8/layout/vProcess5"/>
    <dgm:cxn modelId="{399B9FCB-ABC9-4ED6-8F03-2424E90C2CCD}" type="presOf" srcId="{FEC61B28-5836-49BB-84C5-3420DBEFFFA8}" destId="{193CF18C-B186-4C00-AE2B-5ABCC124017B}" srcOrd="1" destOrd="0" presId="urn:microsoft.com/office/officeart/2005/8/layout/vProcess5"/>
    <dgm:cxn modelId="{C4D620DE-18FD-4349-BF4A-6309DAE75760}" type="presOf" srcId="{FEC61B28-5836-49BB-84C5-3420DBEFFFA8}" destId="{917A4807-5C37-4BE9-9544-3E582F4D8582}" srcOrd="0" destOrd="0" presId="urn:microsoft.com/office/officeart/2005/8/layout/vProcess5"/>
    <dgm:cxn modelId="{9AC5D6FC-EFC0-47AF-914B-8022310FDBF8}" type="presOf" srcId="{3D884E9C-E6EB-4756-8410-E963C88331E6}" destId="{06989DC8-F125-470A-8428-F1BE41C9B347}" srcOrd="0" destOrd="1" presId="urn:microsoft.com/office/officeart/2005/8/layout/vProcess5"/>
    <dgm:cxn modelId="{4711797A-0CAD-4B35-BD12-91065E1C7104}" type="presParOf" srcId="{B2038002-673C-450E-92C7-7E695DF66542}" destId="{90F9982D-E998-4221-8082-4F5B6D424FA1}" srcOrd="0" destOrd="0" presId="urn:microsoft.com/office/officeart/2005/8/layout/vProcess5"/>
    <dgm:cxn modelId="{36FFA612-E12A-4635-BF0B-7FF74EE7DF5B}" type="presParOf" srcId="{B2038002-673C-450E-92C7-7E695DF66542}" destId="{06989DC8-F125-470A-8428-F1BE41C9B347}" srcOrd="1" destOrd="0" presId="urn:microsoft.com/office/officeart/2005/8/layout/vProcess5"/>
    <dgm:cxn modelId="{143865A8-F1AB-4275-AFD8-982AA1129445}" type="presParOf" srcId="{B2038002-673C-450E-92C7-7E695DF66542}" destId="{917A4807-5C37-4BE9-9544-3E582F4D8582}" srcOrd="2" destOrd="0" presId="urn:microsoft.com/office/officeart/2005/8/layout/vProcess5"/>
    <dgm:cxn modelId="{39DD4C87-AB55-4137-A4FB-FA8F110A9BF1}" type="presParOf" srcId="{B2038002-673C-450E-92C7-7E695DF66542}" destId="{A7DD5D33-2414-4215-9E55-F2315E43094D}" srcOrd="3" destOrd="0" presId="urn:microsoft.com/office/officeart/2005/8/layout/vProcess5"/>
    <dgm:cxn modelId="{E0887B03-4494-4736-A950-B54E30923FDC}" type="presParOf" srcId="{B2038002-673C-450E-92C7-7E695DF66542}" destId="{26610A8E-E280-4837-830E-42C47F0AA1AA}" srcOrd="4" destOrd="0" presId="urn:microsoft.com/office/officeart/2005/8/layout/vProcess5"/>
    <dgm:cxn modelId="{569C1D84-988E-46CC-BFDA-7AA5967270DA}" type="presParOf" srcId="{B2038002-673C-450E-92C7-7E695DF66542}" destId="{193CF18C-B186-4C00-AE2B-5ABCC124017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98216F-1D19-4FF1-BFC9-63B6B5C04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2E744C3-591A-4EB2-A2B2-436684763DB8}">
      <dgm:prSet/>
      <dgm:spPr/>
      <dgm:t>
        <a:bodyPr/>
        <a:lstStyle/>
        <a:p>
          <a:pPr rtl="0"/>
          <a:r>
            <a:rPr lang="en-IN" dirty="0"/>
            <a:t>Gutmann et al </a:t>
          </a:r>
          <a:r>
            <a:rPr lang="en-IN" baseline="30000" dirty="0"/>
            <a:t> </a:t>
          </a:r>
          <a:r>
            <a:rPr lang="en-IN" dirty="0"/>
            <a:t>showed that 10% citric acid was more effective in removing the smear layer from apical root-end cavities.</a:t>
          </a:r>
        </a:p>
      </dgm:t>
    </dgm:pt>
    <dgm:pt modelId="{C3931654-2E25-48EC-B2B9-037A1983648D}" type="parTrans" cxnId="{751DB027-0430-4DF9-AD1D-CD0E26CE5FB1}">
      <dgm:prSet/>
      <dgm:spPr/>
      <dgm:t>
        <a:bodyPr/>
        <a:lstStyle/>
        <a:p>
          <a:endParaRPr lang="en-IN"/>
        </a:p>
      </dgm:t>
    </dgm:pt>
    <dgm:pt modelId="{840ED28A-0335-4FDC-9740-34D888467EA0}" type="sibTrans" cxnId="{751DB027-0430-4DF9-AD1D-CD0E26CE5FB1}">
      <dgm:prSet/>
      <dgm:spPr/>
      <dgm:t>
        <a:bodyPr/>
        <a:lstStyle/>
        <a:p>
          <a:endParaRPr lang="en-IN"/>
        </a:p>
      </dgm:t>
    </dgm:pt>
    <dgm:pt modelId="{54363169-49D6-4357-959B-64E468C333E3}" type="pres">
      <dgm:prSet presAssocID="{1298216F-1D19-4FF1-BFC9-63B6B5C0494C}" presName="linear" presStyleCnt="0">
        <dgm:presLayoutVars>
          <dgm:animLvl val="lvl"/>
          <dgm:resizeHandles val="exact"/>
        </dgm:presLayoutVars>
      </dgm:prSet>
      <dgm:spPr/>
    </dgm:pt>
    <dgm:pt modelId="{A110426F-F31C-4C8C-B9ED-30B8A8891D03}" type="pres">
      <dgm:prSet presAssocID="{C2E744C3-591A-4EB2-A2B2-436684763DB8}" presName="parentText" presStyleLbl="node1" presStyleIdx="0" presStyleCnt="1">
        <dgm:presLayoutVars>
          <dgm:chMax val="0"/>
          <dgm:bulletEnabled val="1"/>
        </dgm:presLayoutVars>
      </dgm:prSet>
      <dgm:spPr/>
    </dgm:pt>
  </dgm:ptLst>
  <dgm:cxnLst>
    <dgm:cxn modelId="{36E48411-5896-4A2D-BD14-D801C699F9BD}" type="presOf" srcId="{C2E744C3-591A-4EB2-A2B2-436684763DB8}" destId="{A110426F-F31C-4C8C-B9ED-30B8A8891D03}" srcOrd="0" destOrd="0" presId="urn:microsoft.com/office/officeart/2005/8/layout/vList2"/>
    <dgm:cxn modelId="{751DB027-0430-4DF9-AD1D-CD0E26CE5FB1}" srcId="{1298216F-1D19-4FF1-BFC9-63B6B5C0494C}" destId="{C2E744C3-591A-4EB2-A2B2-436684763DB8}" srcOrd="0" destOrd="0" parTransId="{C3931654-2E25-48EC-B2B9-037A1983648D}" sibTransId="{840ED28A-0335-4FDC-9740-34D888467EA0}"/>
    <dgm:cxn modelId="{DE7B5EB4-021C-4C34-8300-F916D40BE74E}" type="presOf" srcId="{1298216F-1D19-4FF1-BFC9-63B6B5C0494C}" destId="{54363169-49D6-4357-959B-64E468C333E3}" srcOrd="0" destOrd="0" presId="urn:microsoft.com/office/officeart/2005/8/layout/vList2"/>
    <dgm:cxn modelId="{CCAC2C48-F69E-4D37-8676-867CE6E5DC8D}" type="presParOf" srcId="{54363169-49D6-4357-959B-64E468C333E3}" destId="{A110426F-F31C-4C8C-B9ED-30B8A8891D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2A47A2-D9C1-442A-A5E7-7D8263807AE7}" type="doc">
      <dgm:prSet loTypeId="urn:microsoft.com/office/officeart/2005/8/layout/process4" loCatId="process" qsTypeId="urn:microsoft.com/office/officeart/2005/8/quickstyle/simple1" qsCatId="simple" csTypeId="urn:microsoft.com/office/officeart/2005/8/colors/colorful4" csCatId="colorful"/>
      <dgm:spPr/>
      <dgm:t>
        <a:bodyPr/>
        <a:lstStyle/>
        <a:p>
          <a:endParaRPr lang="en-IN"/>
        </a:p>
      </dgm:t>
    </dgm:pt>
    <dgm:pt modelId="{86A3FC61-C7CD-470D-8985-7AD5DA232B0A}">
      <dgm:prSet/>
      <dgm:spPr/>
      <dgm:t>
        <a:bodyPr/>
        <a:lstStyle/>
        <a:p>
          <a:pPr rtl="0"/>
          <a:r>
            <a:rPr lang="en-US"/>
            <a:t>It has a low level of cytotoxicity when compared to EDTA and it causes less periapical injury</a:t>
          </a:r>
          <a:endParaRPr lang="en-IN"/>
        </a:p>
      </dgm:t>
    </dgm:pt>
    <dgm:pt modelId="{3B365DE6-CCC0-42E8-A6C2-2719755F5D23}" type="parTrans" cxnId="{932C864A-CB8A-421D-ADA3-76ABABE5610B}">
      <dgm:prSet/>
      <dgm:spPr/>
      <dgm:t>
        <a:bodyPr/>
        <a:lstStyle/>
        <a:p>
          <a:endParaRPr lang="en-IN"/>
        </a:p>
      </dgm:t>
    </dgm:pt>
    <dgm:pt modelId="{028E39E1-4F75-4008-8A7E-24CA424B8C35}" type="sibTrans" cxnId="{932C864A-CB8A-421D-ADA3-76ABABE5610B}">
      <dgm:prSet/>
      <dgm:spPr/>
      <dgm:t>
        <a:bodyPr/>
        <a:lstStyle/>
        <a:p>
          <a:endParaRPr lang="en-IN"/>
        </a:p>
      </dgm:t>
    </dgm:pt>
    <dgm:pt modelId="{9D202443-C6D7-435D-90B8-2A6A29F468A8}" type="pres">
      <dgm:prSet presAssocID="{B22A47A2-D9C1-442A-A5E7-7D8263807AE7}" presName="Name0" presStyleCnt="0">
        <dgm:presLayoutVars>
          <dgm:dir/>
          <dgm:animLvl val="lvl"/>
          <dgm:resizeHandles val="exact"/>
        </dgm:presLayoutVars>
      </dgm:prSet>
      <dgm:spPr/>
    </dgm:pt>
    <dgm:pt modelId="{73C9700E-4D4C-49DE-A987-24BD54330501}" type="pres">
      <dgm:prSet presAssocID="{86A3FC61-C7CD-470D-8985-7AD5DA232B0A}" presName="boxAndChildren" presStyleCnt="0"/>
      <dgm:spPr/>
    </dgm:pt>
    <dgm:pt modelId="{0DBEAAC0-ED45-4B80-8890-49B0566F4DDB}" type="pres">
      <dgm:prSet presAssocID="{86A3FC61-C7CD-470D-8985-7AD5DA232B0A}" presName="parentTextBox" presStyleLbl="node1" presStyleIdx="0" presStyleCnt="1"/>
      <dgm:spPr/>
    </dgm:pt>
  </dgm:ptLst>
  <dgm:cxnLst>
    <dgm:cxn modelId="{055B3E19-C5E7-4391-9771-FB9A5147D60D}" type="presOf" srcId="{B22A47A2-D9C1-442A-A5E7-7D8263807AE7}" destId="{9D202443-C6D7-435D-90B8-2A6A29F468A8}" srcOrd="0" destOrd="0" presId="urn:microsoft.com/office/officeart/2005/8/layout/process4"/>
    <dgm:cxn modelId="{932C864A-CB8A-421D-ADA3-76ABABE5610B}" srcId="{B22A47A2-D9C1-442A-A5E7-7D8263807AE7}" destId="{86A3FC61-C7CD-470D-8985-7AD5DA232B0A}" srcOrd="0" destOrd="0" parTransId="{3B365DE6-CCC0-42E8-A6C2-2719755F5D23}" sibTransId="{028E39E1-4F75-4008-8A7E-24CA424B8C35}"/>
    <dgm:cxn modelId="{1B654194-6A22-4CEC-AD35-418D07235232}" type="presOf" srcId="{86A3FC61-C7CD-470D-8985-7AD5DA232B0A}" destId="{0DBEAAC0-ED45-4B80-8890-49B0566F4DDB}" srcOrd="0" destOrd="0" presId="urn:microsoft.com/office/officeart/2005/8/layout/process4"/>
    <dgm:cxn modelId="{98A847DD-6780-4E2D-82B5-74FC8972EC99}" type="presParOf" srcId="{9D202443-C6D7-435D-90B8-2A6A29F468A8}" destId="{73C9700E-4D4C-49DE-A987-24BD54330501}" srcOrd="0" destOrd="0" presId="urn:microsoft.com/office/officeart/2005/8/layout/process4"/>
    <dgm:cxn modelId="{12D78768-9CFF-4EF9-8C4E-CC5B1C01C980}" type="presParOf" srcId="{73C9700E-4D4C-49DE-A987-24BD54330501}" destId="{0DBEAAC0-ED45-4B80-8890-49B0566F4DD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3FE9B-12F9-4954-BC1E-7DADA6257FD9}"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3D477844-AF0C-4B97-B677-688C6A68F2AE}">
      <dgm:prSet/>
      <dgm:spPr/>
      <dgm:t>
        <a:bodyPr/>
        <a:lstStyle/>
        <a:p>
          <a:pPr rtl="0"/>
          <a:r>
            <a:rPr lang="en-US"/>
            <a:t>It enlarges lumina of dentinal tubules and removes smear layer.</a:t>
          </a:r>
          <a:endParaRPr lang="en-IN"/>
        </a:p>
      </dgm:t>
    </dgm:pt>
    <dgm:pt modelId="{94869DB5-3A1C-4F9A-B73E-7334F28EB68C}" type="parTrans" cxnId="{00F32EEA-B15C-45D8-AB16-E72DADBCD13F}">
      <dgm:prSet/>
      <dgm:spPr/>
      <dgm:t>
        <a:bodyPr/>
        <a:lstStyle/>
        <a:p>
          <a:endParaRPr lang="en-IN"/>
        </a:p>
      </dgm:t>
    </dgm:pt>
    <dgm:pt modelId="{48FD1D92-54C5-4E44-91B9-66F244FFD3DD}" type="sibTrans" cxnId="{00F32EEA-B15C-45D8-AB16-E72DADBCD13F}">
      <dgm:prSet/>
      <dgm:spPr/>
      <dgm:t>
        <a:bodyPr/>
        <a:lstStyle/>
        <a:p>
          <a:endParaRPr lang="en-IN"/>
        </a:p>
      </dgm:t>
    </dgm:pt>
    <dgm:pt modelId="{72899DB6-7929-43B1-86FC-5441EB6867A7}">
      <dgm:prSet/>
      <dgm:spPr/>
      <dgm:t>
        <a:bodyPr/>
        <a:lstStyle/>
        <a:p>
          <a:pPr rtl="0"/>
          <a:r>
            <a:rPr lang="en-US"/>
            <a:t>Collagen matrix is also degraded. Some of the degradation products may be removed by water. </a:t>
          </a:r>
          <a:endParaRPr lang="en-IN"/>
        </a:p>
      </dgm:t>
    </dgm:pt>
    <dgm:pt modelId="{D0DEB841-7345-4C51-A81D-FBD0EF8F1861}" type="parTrans" cxnId="{B3F4B60C-793D-420D-80ED-97DFECF182DF}">
      <dgm:prSet/>
      <dgm:spPr/>
      <dgm:t>
        <a:bodyPr/>
        <a:lstStyle/>
        <a:p>
          <a:endParaRPr lang="en-IN"/>
        </a:p>
      </dgm:t>
    </dgm:pt>
    <dgm:pt modelId="{11BF38D4-18E9-4EF5-8CFA-6EC7606164CD}" type="sibTrans" cxnId="{B3F4B60C-793D-420D-80ED-97DFECF182DF}">
      <dgm:prSet/>
      <dgm:spPr/>
      <dgm:t>
        <a:bodyPr/>
        <a:lstStyle/>
        <a:p>
          <a:endParaRPr lang="en-IN"/>
        </a:p>
      </dgm:t>
    </dgm:pt>
    <dgm:pt modelId="{DCA49C93-5018-4CD8-B9DE-CB3567551B21}">
      <dgm:prSet/>
      <dgm:spPr/>
      <dgm:t>
        <a:bodyPr/>
        <a:lstStyle/>
        <a:p>
          <a:pPr rtl="0"/>
          <a:r>
            <a:rPr lang="en-US" dirty="0"/>
            <a:t>However, acid conditioned dentine becomes relatively smooth and gelatinous even after thorough washing.</a:t>
          </a:r>
          <a:endParaRPr lang="en-IN" dirty="0"/>
        </a:p>
      </dgm:t>
    </dgm:pt>
    <dgm:pt modelId="{D08DD9B2-135B-491D-941D-486DB818C24D}" type="parTrans" cxnId="{5051B5D0-BD05-4338-8E74-5497C31D6490}">
      <dgm:prSet/>
      <dgm:spPr/>
      <dgm:t>
        <a:bodyPr/>
        <a:lstStyle/>
        <a:p>
          <a:endParaRPr lang="en-IN"/>
        </a:p>
      </dgm:t>
    </dgm:pt>
    <dgm:pt modelId="{F3A5627E-880E-47AF-A946-10460AE65C2B}" type="sibTrans" cxnId="{5051B5D0-BD05-4338-8E74-5497C31D6490}">
      <dgm:prSet/>
      <dgm:spPr/>
      <dgm:t>
        <a:bodyPr/>
        <a:lstStyle/>
        <a:p>
          <a:endParaRPr lang="en-IN"/>
        </a:p>
      </dgm:t>
    </dgm:pt>
    <dgm:pt modelId="{380A6BC3-AC76-4157-8DE0-E8E3ED20F9A8}">
      <dgm:prSet/>
      <dgm:spPr/>
      <dgm:t>
        <a:bodyPr/>
        <a:lstStyle/>
        <a:p>
          <a:pPr rtl="0"/>
          <a:r>
            <a:rPr lang="en-US"/>
            <a:t>Subsequent treatment with NaOCl for at least 60 seconds produces a rougher surface texture by dissolving organic material. </a:t>
          </a:r>
          <a:endParaRPr lang="en-IN"/>
        </a:p>
      </dgm:t>
    </dgm:pt>
    <dgm:pt modelId="{1F623CFB-D369-43B1-A60F-E2E3B03D9EC0}" type="parTrans" cxnId="{E51715A4-85F2-40DB-9C76-8EF4BC7469CC}">
      <dgm:prSet/>
      <dgm:spPr/>
      <dgm:t>
        <a:bodyPr/>
        <a:lstStyle/>
        <a:p>
          <a:endParaRPr lang="en-IN"/>
        </a:p>
      </dgm:t>
    </dgm:pt>
    <dgm:pt modelId="{BD8284FA-60E9-42D9-B3CC-0F57DCA27C0E}" type="sibTrans" cxnId="{E51715A4-85F2-40DB-9C76-8EF4BC7469CC}">
      <dgm:prSet/>
      <dgm:spPr/>
      <dgm:t>
        <a:bodyPr/>
        <a:lstStyle/>
        <a:p>
          <a:endParaRPr lang="en-IN"/>
        </a:p>
      </dgm:t>
    </dgm:pt>
    <dgm:pt modelId="{A391E31E-9C35-4C99-B711-2198B913ABD9}" type="pres">
      <dgm:prSet presAssocID="{A1D3FE9B-12F9-4954-BC1E-7DADA6257FD9}" presName="linear" presStyleCnt="0">
        <dgm:presLayoutVars>
          <dgm:animLvl val="lvl"/>
          <dgm:resizeHandles val="exact"/>
        </dgm:presLayoutVars>
      </dgm:prSet>
      <dgm:spPr/>
    </dgm:pt>
    <dgm:pt modelId="{C223803B-E353-45B0-84FC-F2E96524B127}" type="pres">
      <dgm:prSet presAssocID="{3D477844-AF0C-4B97-B677-688C6A68F2AE}" presName="parentText" presStyleLbl="node1" presStyleIdx="0" presStyleCnt="4">
        <dgm:presLayoutVars>
          <dgm:chMax val="0"/>
          <dgm:bulletEnabled val="1"/>
        </dgm:presLayoutVars>
      </dgm:prSet>
      <dgm:spPr/>
    </dgm:pt>
    <dgm:pt modelId="{280B4283-03C0-4F52-939F-416E53EB6162}" type="pres">
      <dgm:prSet presAssocID="{48FD1D92-54C5-4E44-91B9-66F244FFD3DD}" presName="spacer" presStyleCnt="0"/>
      <dgm:spPr/>
    </dgm:pt>
    <dgm:pt modelId="{16B2A88E-D5AB-4081-A80C-F41D6EED5099}" type="pres">
      <dgm:prSet presAssocID="{72899DB6-7929-43B1-86FC-5441EB6867A7}" presName="parentText" presStyleLbl="node1" presStyleIdx="1" presStyleCnt="4">
        <dgm:presLayoutVars>
          <dgm:chMax val="0"/>
          <dgm:bulletEnabled val="1"/>
        </dgm:presLayoutVars>
      </dgm:prSet>
      <dgm:spPr/>
    </dgm:pt>
    <dgm:pt modelId="{1B5E04B0-218E-45F0-B520-94B1016B584C}" type="pres">
      <dgm:prSet presAssocID="{11BF38D4-18E9-4EF5-8CFA-6EC7606164CD}" presName="spacer" presStyleCnt="0"/>
      <dgm:spPr/>
    </dgm:pt>
    <dgm:pt modelId="{1F5A0EDF-3296-45E5-8BEF-1E43A27EF79A}" type="pres">
      <dgm:prSet presAssocID="{DCA49C93-5018-4CD8-B9DE-CB3567551B21}" presName="parentText" presStyleLbl="node1" presStyleIdx="2" presStyleCnt="4">
        <dgm:presLayoutVars>
          <dgm:chMax val="0"/>
          <dgm:bulletEnabled val="1"/>
        </dgm:presLayoutVars>
      </dgm:prSet>
      <dgm:spPr/>
    </dgm:pt>
    <dgm:pt modelId="{D512CFA4-8E82-4811-B8E9-4F14E404B72D}" type="pres">
      <dgm:prSet presAssocID="{F3A5627E-880E-47AF-A946-10460AE65C2B}" presName="spacer" presStyleCnt="0"/>
      <dgm:spPr/>
    </dgm:pt>
    <dgm:pt modelId="{B3DE6CDD-0BF5-4C62-9771-1910A56CA534}" type="pres">
      <dgm:prSet presAssocID="{380A6BC3-AC76-4157-8DE0-E8E3ED20F9A8}" presName="parentText" presStyleLbl="node1" presStyleIdx="3" presStyleCnt="4">
        <dgm:presLayoutVars>
          <dgm:chMax val="0"/>
          <dgm:bulletEnabled val="1"/>
        </dgm:presLayoutVars>
      </dgm:prSet>
      <dgm:spPr/>
    </dgm:pt>
  </dgm:ptLst>
  <dgm:cxnLst>
    <dgm:cxn modelId="{B3F4B60C-793D-420D-80ED-97DFECF182DF}" srcId="{A1D3FE9B-12F9-4954-BC1E-7DADA6257FD9}" destId="{72899DB6-7929-43B1-86FC-5441EB6867A7}" srcOrd="1" destOrd="0" parTransId="{D0DEB841-7345-4C51-A81D-FBD0EF8F1861}" sibTransId="{11BF38D4-18E9-4EF5-8CFA-6EC7606164CD}"/>
    <dgm:cxn modelId="{4347D62A-41DF-4B43-98A7-9AC3E970E431}" type="presOf" srcId="{DCA49C93-5018-4CD8-B9DE-CB3567551B21}" destId="{1F5A0EDF-3296-45E5-8BEF-1E43A27EF79A}" srcOrd="0" destOrd="0" presId="urn:microsoft.com/office/officeart/2005/8/layout/vList2"/>
    <dgm:cxn modelId="{CC8E4D49-7B4A-41CE-B96A-1570B31EAF8A}" type="presOf" srcId="{72899DB6-7929-43B1-86FC-5441EB6867A7}" destId="{16B2A88E-D5AB-4081-A80C-F41D6EED5099}" srcOrd="0" destOrd="0" presId="urn:microsoft.com/office/officeart/2005/8/layout/vList2"/>
    <dgm:cxn modelId="{FF0E4255-80C6-42B5-AF33-6B8248C56CE7}" type="presOf" srcId="{380A6BC3-AC76-4157-8DE0-E8E3ED20F9A8}" destId="{B3DE6CDD-0BF5-4C62-9771-1910A56CA534}" srcOrd="0" destOrd="0" presId="urn:microsoft.com/office/officeart/2005/8/layout/vList2"/>
    <dgm:cxn modelId="{3425A990-E045-411B-B40B-B9B082F23E3F}" type="presOf" srcId="{3D477844-AF0C-4B97-B677-688C6A68F2AE}" destId="{C223803B-E353-45B0-84FC-F2E96524B127}" srcOrd="0" destOrd="0" presId="urn:microsoft.com/office/officeart/2005/8/layout/vList2"/>
    <dgm:cxn modelId="{71A2279D-63C7-4306-A267-7AFBF82C5B9D}" type="presOf" srcId="{A1D3FE9B-12F9-4954-BC1E-7DADA6257FD9}" destId="{A391E31E-9C35-4C99-B711-2198B913ABD9}" srcOrd="0" destOrd="0" presId="urn:microsoft.com/office/officeart/2005/8/layout/vList2"/>
    <dgm:cxn modelId="{E51715A4-85F2-40DB-9C76-8EF4BC7469CC}" srcId="{A1D3FE9B-12F9-4954-BC1E-7DADA6257FD9}" destId="{380A6BC3-AC76-4157-8DE0-E8E3ED20F9A8}" srcOrd="3" destOrd="0" parTransId="{1F623CFB-D369-43B1-A60F-E2E3B03D9EC0}" sibTransId="{BD8284FA-60E9-42D9-B3CC-0F57DCA27C0E}"/>
    <dgm:cxn modelId="{5051B5D0-BD05-4338-8E74-5497C31D6490}" srcId="{A1D3FE9B-12F9-4954-BC1E-7DADA6257FD9}" destId="{DCA49C93-5018-4CD8-B9DE-CB3567551B21}" srcOrd="2" destOrd="0" parTransId="{D08DD9B2-135B-491D-941D-486DB818C24D}" sibTransId="{F3A5627E-880E-47AF-A946-10460AE65C2B}"/>
    <dgm:cxn modelId="{00F32EEA-B15C-45D8-AB16-E72DADBCD13F}" srcId="{A1D3FE9B-12F9-4954-BC1E-7DADA6257FD9}" destId="{3D477844-AF0C-4B97-B677-688C6A68F2AE}" srcOrd="0" destOrd="0" parTransId="{94869DB5-3A1C-4F9A-B73E-7334F28EB68C}" sibTransId="{48FD1D92-54C5-4E44-91B9-66F244FFD3DD}"/>
    <dgm:cxn modelId="{A29FC12F-C235-4D22-9503-9860B93D56A3}" type="presParOf" srcId="{A391E31E-9C35-4C99-B711-2198B913ABD9}" destId="{C223803B-E353-45B0-84FC-F2E96524B127}" srcOrd="0" destOrd="0" presId="urn:microsoft.com/office/officeart/2005/8/layout/vList2"/>
    <dgm:cxn modelId="{52B79EB1-F78F-4BC2-872C-AF9D1AF24D92}" type="presParOf" srcId="{A391E31E-9C35-4C99-B711-2198B913ABD9}" destId="{280B4283-03C0-4F52-939F-416E53EB6162}" srcOrd="1" destOrd="0" presId="urn:microsoft.com/office/officeart/2005/8/layout/vList2"/>
    <dgm:cxn modelId="{3EA56769-0620-45E5-B2C3-DC343FCD0BB8}" type="presParOf" srcId="{A391E31E-9C35-4C99-B711-2198B913ABD9}" destId="{16B2A88E-D5AB-4081-A80C-F41D6EED5099}" srcOrd="2" destOrd="0" presId="urn:microsoft.com/office/officeart/2005/8/layout/vList2"/>
    <dgm:cxn modelId="{4FD80126-985E-47B3-9492-A8F91E73A64A}" type="presParOf" srcId="{A391E31E-9C35-4C99-B711-2198B913ABD9}" destId="{1B5E04B0-218E-45F0-B520-94B1016B584C}" srcOrd="3" destOrd="0" presId="urn:microsoft.com/office/officeart/2005/8/layout/vList2"/>
    <dgm:cxn modelId="{C8F158B5-87AC-4500-A7E8-FAD9F3A5F647}" type="presParOf" srcId="{A391E31E-9C35-4C99-B711-2198B913ABD9}" destId="{1F5A0EDF-3296-45E5-8BEF-1E43A27EF79A}" srcOrd="4" destOrd="0" presId="urn:microsoft.com/office/officeart/2005/8/layout/vList2"/>
    <dgm:cxn modelId="{25EA6E44-F426-44C0-BD60-02D6E354A651}" type="presParOf" srcId="{A391E31E-9C35-4C99-B711-2198B913ABD9}" destId="{D512CFA4-8E82-4811-B8E9-4F14E404B72D}" srcOrd="5" destOrd="0" presId="urn:microsoft.com/office/officeart/2005/8/layout/vList2"/>
    <dgm:cxn modelId="{952ED6B3-104F-4397-9ECA-7B8B3EA32862}" type="presParOf" srcId="{A391E31E-9C35-4C99-B711-2198B913ABD9}" destId="{B3DE6CDD-0BF5-4C62-9771-1910A56CA5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95D2A8-113A-442F-A87A-26EA917F5A7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N"/>
        </a:p>
      </dgm:t>
    </dgm:pt>
    <dgm:pt modelId="{849CF220-2F33-42BD-A6D6-9D29AF35DE2D}">
      <dgm:prSet/>
      <dgm:spPr/>
      <dgm:t>
        <a:bodyPr/>
        <a:lstStyle/>
        <a:p>
          <a:pPr rtl="0"/>
          <a:r>
            <a:rPr lang="en-US" dirty="0"/>
            <a:t>Smear layer removal is effectively removed by 30-65% phosphoric acid</a:t>
          </a:r>
          <a:endParaRPr lang="en-IN" dirty="0"/>
        </a:p>
      </dgm:t>
    </dgm:pt>
    <dgm:pt modelId="{D2752308-50B7-488E-B8C6-9C241696C502}" type="parTrans" cxnId="{99DE1A22-4ADE-4FA0-88AD-4B4B05CF1906}">
      <dgm:prSet/>
      <dgm:spPr/>
      <dgm:t>
        <a:bodyPr/>
        <a:lstStyle/>
        <a:p>
          <a:endParaRPr lang="en-IN"/>
        </a:p>
      </dgm:t>
    </dgm:pt>
    <dgm:pt modelId="{33CDB425-C916-4449-AF02-EB812592C978}" type="sibTrans" cxnId="{99DE1A22-4ADE-4FA0-88AD-4B4B05CF1906}">
      <dgm:prSet/>
      <dgm:spPr/>
      <dgm:t>
        <a:bodyPr/>
        <a:lstStyle/>
        <a:p>
          <a:endParaRPr lang="en-IN"/>
        </a:p>
      </dgm:t>
    </dgm:pt>
    <dgm:pt modelId="{CF1827AF-4D2E-43F7-B735-A5812593C39E}" type="pres">
      <dgm:prSet presAssocID="{E395D2A8-113A-442F-A87A-26EA917F5A71}" presName="linear" presStyleCnt="0">
        <dgm:presLayoutVars>
          <dgm:animLvl val="lvl"/>
          <dgm:resizeHandles val="exact"/>
        </dgm:presLayoutVars>
      </dgm:prSet>
      <dgm:spPr/>
    </dgm:pt>
    <dgm:pt modelId="{7E809DBD-BB4C-4AE4-A1DB-3855CB677FD4}" type="pres">
      <dgm:prSet presAssocID="{849CF220-2F33-42BD-A6D6-9D29AF35DE2D}" presName="parentText" presStyleLbl="node1" presStyleIdx="0" presStyleCnt="1" custLinFactNeighborY="-1455">
        <dgm:presLayoutVars>
          <dgm:chMax val="0"/>
          <dgm:bulletEnabled val="1"/>
        </dgm:presLayoutVars>
      </dgm:prSet>
      <dgm:spPr/>
    </dgm:pt>
  </dgm:ptLst>
  <dgm:cxnLst>
    <dgm:cxn modelId="{99DE1A22-4ADE-4FA0-88AD-4B4B05CF1906}" srcId="{E395D2A8-113A-442F-A87A-26EA917F5A71}" destId="{849CF220-2F33-42BD-A6D6-9D29AF35DE2D}" srcOrd="0" destOrd="0" parTransId="{D2752308-50B7-488E-B8C6-9C241696C502}" sibTransId="{33CDB425-C916-4449-AF02-EB812592C978}"/>
    <dgm:cxn modelId="{72A8CF28-30A8-42EC-B36B-7C49977BA783}" type="presOf" srcId="{E395D2A8-113A-442F-A87A-26EA917F5A71}" destId="{CF1827AF-4D2E-43F7-B735-A5812593C39E}" srcOrd="0" destOrd="0" presId="urn:microsoft.com/office/officeart/2005/8/layout/vList2"/>
    <dgm:cxn modelId="{751314BB-543D-4CC6-B8EA-4E6E2D5A329A}" type="presOf" srcId="{849CF220-2F33-42BD-A6D6-9D29AF35DE2D}" destId="{7E809DBD-BB4C-4AE4-A1DB-3855CB677FD4}" srcOrd="0" destOrd="0" presId="urn:microsoft.com/office/officeart/2005/8/layout/vList2"/>
    <dgm:cxn modelId="{F4E84750-115D-41BA-A80D-13038D293CF0}" type="presParOf" srcId="{CF1827AF-4D2E-43F7-B735-A5812593C39E}" destId="{7E809DBD-BB4C-4AE4-A1DB-3855CB677F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0F74EE-13FB-4325-819C-F79EA445AA5D}"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10413E42-A1BD-4E68-87E4-599ED686E4BE}">
      <dgm:prSet/>
      <dgm:spPr/>
      <dgm:t>
        <a:bodyPr/>
        <a:lstStyle/>
        <a:p>
          <a:pPr rtl="0"/>
          <a:r>
            <a:rPr lang="en-US"/>
            <a:t>This solution is based on the use of HYPAQUE – M, a radio- opaque and high contrast injectible dye. </a:t>
          </a:r>
          <a:endParaRPr lang="en-IN"/>
        </a:p>
      </dgm:t>
    </dgm:pt>
    <dgm:pt modelId="{74E955C4-9315-4F2B-8D79-F72D6122AC68}" type="parTrans" cxnId="{064B66D5-B1E3-48C7-8716-6D6F038A1690}">
      <dgm:prSet/>
      <dgm:spPr/>
      <dgm:t>
        <a:bodyPr/>
        <a:lstStyle/>
        <a:p>
          <a:endParaRPr lang="en-IN"/>
        </a:p>
      </dgm:t>
    </dgm:pt>
    <dgm:pt modelId="{73632070-B45D-444D-8C5E-40CA759FAF0F}" type="sibTrans" cxnId="{064B66D5-B1E3-48C7-8716-6D6F038A1690}">
      <dgm:prSet/>
      <dgm:spPr/>
      <dgm:t>
        <a:bodyPr/>
        <a:lstStyle/>
        <a:p>
          <a:endParaRPr lang="en-IN"/>
        </a:p>
      </dgm:t>
    </dgm:pt>
    <dgm:pt modelId="{2E848AE9-79AE-485F-B8BB-5F5E1B334403}">
      <dgm:prSet/>
      <dgm:spPr/>
      <dgm:t>
        <a:bodyPr/>
        <a:lstStyle/>
        <a:p>
          <a:pPr rtl="0"/>
          <a:r>
            <a:rPr lang="en-US"/>
            <a:t>This dye has previously been used in several applications such as arteriography, venography and ureterography in the medical field.</a:t>
          </a:r>
          <a:endParaRPr lang="en-IN"/>
        </a:p>
      </dgm:t>
    </dgm:pt>
    <dgm:pt modelId="{83A742B3-E261-4D63-97BE-A5305661EF65}" type="parTrans" cxnId="{A71A6ACA-6437-405D-8A60-31B24B6E1AB2}">
      <dgm:prSet/>
      <dgm:spPr/>
      <dgm:t>
        <a:bodyPr/>
        <a:lstStyle/>
        <a:p>
          <a:endParaRPr lang="en-IN"/>
        </a:p>
      </dgm:t>
    </dgm:pt>
    <dgm:pt modelId="{C2808593-69B1-4728-9979-ECE63FADE670}" type="sibTrans" cxnId="{A71A6ACA-6437-405D-8A60-31B24B6E1AB2}">
      <dgm:prSet/>
      <dgm:spPr/>
      <dgm:t>
        <a:bodyPr/>
        <a:lstStyle/>
        <a:p>
          <a:endParaRPr lang="en-IN"/>
        </a:p>
      </dgm:t>
    </dgm:pt>
    <dgm:pt modelId="{FB724AC3-213F-4003-97D2-0670FCD72C48}">
      <dgm:prSet/>
      <dgm:spPr/>
      <dgm:t>
        <a:bodyPr/>
        <a:lstStyle/>
        <a:p>
          <a:pPr rtl="0"/>
          <a:r>
            <a:rPr lang="en-US"/>
            <a:t>This particular solution was introduced by an American researcher, Dr. Clifford J. Ruddle.</a:t>
          </a:r>
          <a:endParaRPr lang="en-IN"/>
        </a:p>
      </dgm:t>
    </dgm:pt>
    <dgm:pt modelId="{01CCE428-B820-49B3-8EF5-F85176535D02}" type="parTrans" cxnId="{BFBB1088-D8C6-4BE5-9311-BBFCBD00B84C}">
      <dgm:prSet/>
      <dgm:spPr/>
      <dgm:t>
        <a:bodyPr/>
        <a:lstStyle/>
        <a:p>
          <a:endParaRPr lang="en-IN"/>
        </a:p>
      </dgm:t>
    </dgm:pt>
    <dgm:pt modelId="{A3F22EB6-BE40-4B6A-A42D-CBFD5229256E}" type="sibTrans" cxnId="{BFBB1088-D8C6-4BE5-9311-BBFCBD00B84C}">
      <dgm:prSet/>
      <dgm:spPr/>
      <dgm:t>
        <a:bodyPr/>
        <a:lstStyle/>
        <a:p>
          <a:endParaRPr lang="en-IN"/>
        </a:p>
      </dgm:t>
    </dgm:pt>
    <dgm:pt modelId="{F3D74409-0898-4BE0-B684-68FC21E7BEA8}" type="pres">
      <dgm:prSet presAssocID="{2F0F74EE-13FB-4325-819C-F79EA445AA5D}" presName="linear" presStyleCnt="0">
        <dgm:presLayoutVars>
          <dgm:animLvl val="lvl"/>
          <dgm:resizeHandles val="exact"/>
        </dgm:presLayoutVars>
      </dgm:prSet>
      <dgm:spPr/>
    </dgm:pt>
    <dgm:pt modelId="{5BD9C01D-C37A-4B9D-BCD9-12232B833B84}" type="pres">
      <dgm:prSet presAssocID="{10413E42-A1BD-4E68-87E4-599ED686E4BE}" presName="parentText" presStyleLbl="node1" presStyleIdx="0" presStyleCnt="3">
        <dgm:presLayoutVars>
          <dgm:chMax val="0"/>
          <dgm:bulletEnabled val="1"/>
        </dgm:presLayoutVars>
      </dgm:prSet>
      <dgm:spPr/>
    </dgm:pt>
    <dgm:pt modelId="{FBFA744E-FED0-4EF4-9E56-6B3D779EAC7D}" type="pres">
      <dgm:prSet presAssocID="{73632070-B45D-444D-8C5E-40CA759FAF0F}" presName="spacer" presStyleCnt="0"/>
      <dgm:spPr/>
    </dgm:pt>
    <dgm:pt modelId="{23E47BBE-668C-473E-B053-3D82347EA8C9}" type="pres">
      <dgm:prSet presAssocID="{2E848AE9-79AE-485F-B8BB-5F5E1B334403}" presName="parentText" presStyleLbl="node1" presStyleIdx="1" presStyleCnt="3">
        <dgm:presLayoutVars>
          <dgm:chMax val="0"/>
          <dgm:bulletEnabled val="1"/>
        </dgm:presLayoutVars>
      </dgm:prSet>
      <dgm:spPr/>
    </dgm:pt>
    <dgm:pt modelId="{C2574F75-A380-43FA-A657-A7E6D02BBB17}" type="pres">
      <dgm:prSet presAssocID="{C2808593-69B1-4728-9979-ECE63FADE670}" presName="spacer" presStyleCnt="0"/>
      <dgm:spPr/>
    </dgm:pt>
    <dgm:pt modelId="{0174F42C-AB80-479D-9A89-3A876BA7E60E}" type="pres">
      <dgm:prSet presAssocID="{FB724AC3-213F-4003-97D2-0670FCD72C48}" presName="parentText" presStyleLbl="node1" presStyleIdx="2" presStyleCnt="3">
        <dgm:presLayoutVars>
          <dgm:chMax val="0"/>
          <dgm:bulletEnabled val="1"/>
        </dgm:presLayoutVars>
      </dgm:prSet>
      <dgm:spPr/>
    </dgm:pt>
  </dgm:ptLst>
  <dgm:cxnLst>
    <dgm:cxn modelId="{30A00D22-5993-4608-9D12-B3E5A503E085}" type="presOf" srcId="{2E848AE9-79AE-485F-B8BB-5F5E1B334403}" destId="{23E47BBE-668C-473E-B053-3D82347EA8C9}" srcOrd="0" destOrd="0" presId="urn:microsoft.com/office/officeart/2005/8/layout/vList2"/>
    <dgm:cxn modelId="{18A3E165-27C5-45E6-86C8-1E681A3BCF26}" type="presOf" srcId="{10413E42-A1BD-4E68-87E4-599ED686E4BE}" destId="{5BD9C01D-C37A-4B9D-BCD9-12232B833B84}" srcOrd="0" destOrd="0" presId="urn:microsoft.com/office/officeart/2005/8/layout/vList2"/>
    <dgm:cxn modelId="{ECA92B50-2849-4329-A6D2-29B880867B7F}" type="presOf" srcId="{2F0F74EE-13FB-4325-819C-F79EA445AA5D}" destId="{F3D74409-0898-4BE0-B684-68FC21E7BEA8}" srcOrd="0" destOrd="0" presId="urn:microsoft.com/office/officeart/2005/8/layout/vList2"/>
    <dgm:cxn modelId="{09BA7A77-70D1-4779-90BF-03F7E7BF6157}" type="presOf" srcId="{FB724AC3-213F-4003-97D2-0670FCD72C48}" destId="{0174F42C-AB80-479D-9A89-3A876BA7E60E}" srcOrd="0" destOrd="0" presId="urn:microsoft.com/office/officeart/2005/8/layout/vList2"/>
    <dgm:cxn modelId="{BFBB1088-D8C6-4BE5-9311-BBFCBD00B84C}" srcId="{2F0F74EE-13FB-4325-819C-F79EA445AA5D}" destId="{FB724AC3-213F-4003-97D2-0670FCD72C48}" srcOrd="2" destOrd="0" parTransId="{01CCE428-B820-49B3-8EF5-F85176535D02}" sibTransId="{A3F22EB6-BE40-4B6A-A42D-CBFD5229256E}"/>
    <dgm:cxn modelId="{A71A6ACA-6437-405D-8A60-31B24B6E1AB2}" srcId="{2F0F74EE-13FB-4325-819C-F79EA445AA5D}" destId="{2E848AE9-79AE-485F-B8BB-5F5E1B334403}" srcOrd="1" destOrd="0" parTransId="{83A742B3-E261-4D63-97BE-A5305661EF65}" sibTransId="{C2808593-69B1-4728-9979-ECE63FADE670}"/>
    <dgm:cxn modelId="{064B66D5-B1E3-48C7-8716-6D6F038A1690}" srcId="{2F0F74EE-13FB-4325-819C-F79EA445AA5D}" destId="{10413E42-A1BD-4E68-87E4-599ED686E4BE}" srcOrd="0" destOrd="0" parTransId="{74E955C4-9315-4F2B-8D79-F72D6122AC68}" sibTransId="{73632070-B45D-444D-8C5E-40CA759FAF0F}"/>
    <dgm:cxn modelId="{2F3D7AF9-A07C-4FF7-A6CD-BAB56D0E8FAA}" type="presParOf" srcId="{F3D74409-0898-4BE0-B684-68FC21E7BEA8}" destId="{5BD9C01D-C37A-4B9D-BCD9-12232B833B84}" srcOrd="0" destOrd="0" presId="urn:microsoft.com/office/officeart/2005/8/layout/vList2"/>
    <dgm:cxn modelId="{80A303A0-447B-4E01-A6BF-555E7DB3D5C5}" type="presParOf" srcId="{F3D74409-0898-4BE0-B684-68FC21E7BEA8}" destId="{FBFA744E-FED0-4EF4-9E56-6B3D779EAC7D}" srcOrd="1" destOrd="0" presId="urn:microsoft.com/office/officeart/2005/8/layout/vList2"/>
    <dgm:cxn modelId="{3088B3FA-8138-44A1-B048-56F34EDB70B2}" type="presParOf" srcId="{F3D74409-0898-4BE0-B684-68FC21E7BEA8}" destId="{23E47BBE-668C-473E-B053-3D82347EA8C9}" srcOrd="2" destOrd="0" presId="urn:microsoft.com/office/officeart/2005/8/layout/vList2"/>
    <dgm:cxn modelId="{00C14FD9-B9F0-4D87-A60C-578579F6A5D0}" type="presParOf" srcId="{F3D74409-0898-4BE0-B684-68FC21E7BEA8}" destId="{C2574F75-A380-43FA-A657-A7E6D02BBB17}" srcOrd="3" destOrd="0" presId="urn:microsoft.com/office/officeart/2005/8/layout/vList2"/>
    <dgm:cxn modelId="{35D99F53-A05E-4677-AA91-2446E1DA8CBF}" type="presParOf" srcId="{F3D74409-0898-4BE0-B684-68FC21E7BEA8}" destId="{0174F42C-AB80-479D-9A89-3A876BA7E6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A6A8D6-C829-4786-A5A7-F9E10C37C011}" type="doc">
      <dgm:prSet loTypeId="urn:microsoft.com/office/officeart/2005/8/layout/venn3" loCatId="relationship" qsTypeId="urn:microsoft.com/office/officeart/2005/8/quickstyle/simple1" qsCatId="simple" csTypeId="urn:microsoft.com/office/officeart/2005/8/colors/colorful4" csCatId="colorful"/>
      <dgm:spPr/>
      <dgm:t>
        <a:bodyPr/>
        <a:lstStyle/>
        <a:p>
          <a:endParaRPr lang="en-IN"/>
        </a:p>
      </dgm:t>
    </dgm:pt>
    <dgm:pt modelId="{B8016618-1011-485B-B75C-691D58859BC3}">
      <dgm:prSet/>
      <dgm:spPr/>
      <dgm:t>
        <a:bodyPr/>
        <a:lstStyle/>
        <a:p>
          <a:pPr rtl="0"/>
          <a:r>
            <a:rPr lang="fr-FR"/>
            <a:t>5% NaOCl </a:t>
          </a:r>
          <a:endParaRPr lang="en-IN"/>
        </a:p>
      </dgm:t>
    </dgm:pt>
    <dgm:pt modelId="{7B47946B-A736-465F-8AFB-3CDBD99D3C31}" type="parTrans" cxnId="{83E4DCFA-4A61-4796-B1AD-3C6C11CDDF53}">
      <dgm:prSet/>
      <dgm:spPr/>
      <dgm:t>
        <a:bodyPr/>
        <a:lstStyle/>
        <a:p>
          <a:endParaRPr lang="en-IN"/>
        </a:p>
      </dgm:t>
    </dgm:pt>
    <dgm:pt modelId="{3A155308-2DA9-4043-AD68-53017616195A}" type="sibTrans" cxnId="{83E4DCFA-4A61-4796-B1AD-3C6C11CDDF53}">
      <dgm:prSet/>
      <dgm:spPr/>
      <dgm:t>
        <a:bodyPr/>
        <a:lstStyle/>
        <a:p>
          <a:endParaRPr lang="en-IN"/>
        </a:p>
      </dgm:t>
    </dgm:pt>
    <dgm:pt modelId="{3C8D7100-0D2B-42CC-ADAD-4F8BF5203EAB}">
      <dgm:prSet/>
      <dgm:spPr/>
      <dgm:t>
        <a:bodyPr/>
        <a:lstStyle/>
        <a:p>
          <a:pPr rtl="0"/>
          <a:r>
            <a:rPr lang="fr-FR"/>
            <a:t>Hypaque M</a:t>
          </a:r>
          <a:endParaRPr lang="en-IN"/>
        </a:p>
      </dgm:t>
    </dgm:pt>
    <dgm:pt modelId="{04531193-9683-4297-B75D-29983EF99B9C}" type="parTrans" cxnId="{5EF35DDE-AEC6-4E19-9684-4166D3FEBA84}">
      <dgm:prSet/>
      <dgm:spPr/>
      <dgm:t>
        <a:bodyPr/>
        <a:lstStyle/>
        <a:p>
          <a:endParaRPr lang="en-IN"/>
        </a:p>
      </dgm:t>
    </dgm:pt>
    <dgm:pt modelId="{61F24446-5C96-40FF-A2C4-D6632297495A}" type="sibTrans" cxnId="{5EF35DDE-AEC6-4E19-9684-4166D3FEBA84}">
      <dgm:prSet/>
      <dgm:spPr/>
      <dgm:t>
        <a:bodyPr/>
        <a:lstStyle/>
        <a:p>
          <a:endParaRPr lang="en-IN"/>
        </a:p>
      </dgm:t>
    </dgm:pt>
    <dgm:pt modelId="{9755A140-9222-4026-9EC5-7CA3BDDBDF0B}">
      <dgm:prSet/>
      <dgm:spPr/>
      <dgm:t>
        <a:bodyPr/>
        <a:lstStyle/>
        <a:p>
          <a:pPr rtl="0"/>
          <a:r>
            <a:rPr lang="fr-FR"/>
            <a:t>17% EDTA</a:t>
          </a:r>
          <a:endParaRPr lang="en-IN"/>
        </a:p>
      </dgm:t>
    </dgm:pt>
    <dgm:pt modelId="{8D6DDA53-C87D-41A9-AA82-058BB214684F}" type="parTrans" cxnId="{ECAB4129-2DAB-4645-842A-E2F4EF7917EF}">
      <dgm:prSet/>
      <dgm:spPr/>
      <dgm:t>
        <a:bodyPr/>
        <a:lstStyle/>
        <a:p>
          <a:endParaRPr lang="en-IN"/>
        </a:p>
      </dgm:t>
    </dgm:pt>
    <dgm:pt modelId="{28BD79FF-049C-49B7-AC56-856581758971}" type="sibTrans" cxnId="{ECAB4129-2DAB-4645-842A-E2F4EF7917EF}">
      <dgm:prSet/>
      <dgm:spPr/>
      <dgm:t>
        <a:bodyPr/>
        <a:lstStyle/>
        <a:p>
          <a:endParaRPr lang="en-IN"/>
        </a:p>
      </dgm:t>
    </dgm:pt>
    <dgm:pt modelId="{D1069A46-751C-4A9F-BEFB-2BFCA6CABA57}">
      <dgm:prSet/>
      <dgm:spPr/>
      <dgm:t>
        <a:bodyPr/>
        <a:lstStyle/>
        <a:p>
          <a:pPr rtl="0"/>
          <a:r>
            <a:rPr lang="en-US"/>
            <a:t>Hypaque M is a high viscous aqueous solution of two iodine salts- Diatrizoate Meglumine and Sodium</a:t>
          </a:r>
          <a:endParaRPr lang="en-IN"/>
        </a:p>
      </dgm:t>
    </dgm:pt>
    <dgm:pt modelId="{9588CA0D-3128-4F16-9F06-D97C5D816235}" type="parTrans" cxnId="{ADEC4EF3-B638-4C7C-9536-6AF5ED0B9780}">
      <dgm:prSet/>
      <dgm:spPr/>
      <dgm:t>
        <a:bodyPr/>
        <a:lstStyle/>
        <a:p>
          <a:endParaRPr lang="en-IN"/>
        </a:p>
      </dgm:t>
    </dgm:pt>
    <dgm:pt modelId="{452DBFFE-B85E-481F-A67C-BE9732D6129C}" type="sibTrans" cxnId="{ADEC4EF3-B638-4C7C-9536-6AF5ED0B9780}">
      <dgm:prSet/>
      <dgm:spPr/>
      <dgm:t>
        <a:bodyPr/>
        <a:lstStyle/>
        <a:p>
          <a:endParaRPr lang="en-IN"/>
        </a:p>
      </dgm:t>
    </dgm:pt>
    <dgm:pt modelId="{DF393FC9-C1B9-4FDE-88C7-E7FE9AC41759}" type="pres">
      <dgm:prSet presAssocID="{90A6A8D6-C829-4786-A5A7-F9E10C37C011}" presName="Name0" presStyleCnt="0">
        <dgm:presLayoutVars>
          <dgm:dir/>
          <dgm:resizeHandles val="exact"/>
        </dgm:presLayoutVars>
      </dgm:prSet>
      <dgm:spPr/>
    </dgm:pt>
    <dgm:pt modelId="{AF12A281-6447-4C3C-B485-954A23D2082F}" type="pres">
      <dgm:prSet presAssocID="{B8016618-1011-485B-B75C-691D58859BC3}" presName="Name5" presStyleLbl="vennNode1" presStyleIdx="0" presStyleCnt="4">
        <dgm:presLayoutVars>
          <dgm:bulletEnabled val="1"/>
        </dgm:presLayoutVars>
      </dgm:prSet>
      <dgm:spPr/>
    </dgm:pt>
    <dgm:pt modelId="{3F258F40-BFA6-480F-8A05-31AADD2B9B5D}" type="pres">
      <dgm:prSet presAssocID="{3A155308-2DA9-4043-AD68-53017616195A}" presName="space" presStyleCnt="0"/>
      <dgm:spPr/>
    </dgm:pt>
    <dgm:pt modelId="{ED5E8613-DD59-4308-9B08-EC2FF7CD2B43}" type="pres">
      <dgm:prSet presAssocID="{3C8D7100-0D2B-42CC-ADAD-4F8BF5203EAB}" presName="Name5" presStyleLbl="vennNode1" presStyleIdx="1" presStyleCnt="4">
        <dgm:presLayoutVars>
          <dgm:bulletEnabled val="1"/>
        </dgm:presLayoutVars>
      </dgm:prSet>
      <dgm:spPr/>
    </dgm:pt>
    <dgm:pt modelId="{3CD48E48-86AF-4EC9-8117-D609F2615396}" type="pres">
      <dgm:prSet presAssocID="{61F24446-5C96-40FF-A2C4-D6632297495A}" presName="space" presStyleCnt="0"/>
      <dgm:spPr/>
    </dgm:pt>
    <dgm:pt modelId="{FEB9F2D5-8004-4C2A-B483-1D091BB4B7B8}" type="pres">
      <dgm:prSet presAssocID="{9755A140-9222-4026-9EC5-7CA3BDDBDF0B}" presName="Name5" presStyleLbl="vennNode1" presStyleIdx="2" presStyleCnt="4">
        <dgm:presLayoutVars>
          <dgm:bulletEnabled val="1"/>
        </dgm:presLayoutVars>
      </dgm:prSet>
      <dgm:spPr/>
    </dgm:pt>
    <dgm:pt modelId="{8010274E-8B0D-4863-9521-0FE64736A391}" type="pres">
      <dgm:prSet presAssocID="{28BD79FF-049C-49B7-AC56-856581758971}" presName="space" presStyleCnt="0"/>
      <dgm:spPr/>
    </dgm:pt>
    <dgm:pt modelId="{8AFA9B24-447B-4341-82E0-95ED7A78EAFA}" type="pres">
      <dgm:prSet presAssocID="{D1069A46-751C-4A9F-BEFB-2BFCA6CABA57}" presName="Name5" presStyleLbl="vennNode1" presStyleIdx="3" presStyleCnt="4">
        <dgm:presLayoutVars>
          <dgm:bulletEnabled val="1"/>
        </dgm:presLayoutVars>
      </dgm:prSet>
      <dgm:spPr/>
    </dgm:pt>
  </dgm:ptLst>
  <dgm:cxnLst>
    <dgm:cxn modelId="{A3100F05-CF68-4448-8CA4-2F44C0124109}" type="presOf" srcId="{D1069A46-751C-4A9F-BEFB-2BFCA6CABA57}" destId="{8AFA9B24-447B-4341-82E0-95ED7A78EAFA}" srcOrd="0" destOrd="0" presId="urn:microsoft.com/office/officeart/2005/8/layout/venn3"/>
    <dgm:cxn modelId="{ECAB4129-2DAB-4645-842A-E2F4EF7917EF}" srcId="{90A6A8D6-C829-4786-A5A7-F9E10C37C011}" destId="{9755A140-9222-4026-9EC5-7CA3BDDBDF0B}" srcOrd="2" destOrd="0" parTransId="{8D6DDA53-C87D-41A9-AA82-058BB214684F}" sibTransId="{28BD79FF-049C-49B7-AC56-856581758971}"/>
    <dgm:cxn modelId="{E9FA0046-F828-4235-9060-9C201A76C334}" type="presOf" srcId="{B8016618-1011-485B-B75C-691D58859BC3}" destId="{AF12A281-6447-4C3C-B485-954A23D2082F}" srcOrd="0" destOrd="0" presId="urn:microsoft.com/office/officeart/2005/8/layout/venn3"/>
    <dgm:cxn modelId="{07DF904D-D933-479C-BB13-734EC62FA106}" type="presOf" srcId="{3C8D7100-0D2B-42CC-ADAD-4F8BF5203EAB}" destId="{ED5E8613-DD59-4308-9B08-EC2FF7CD2B43}" srcOrd="0" destOrd="0" presId="urn:microsoft.com/office/officeart/2005/8/layout/venn3"/>
    <dgm:cxn modelId="{97575BCD-8A8D-4ED2-B593-211F904757EA}" type="presOf" srcId="{90A6A8D6-C829-4786-A5A7-F9E10C37C011}" destId="{DF393FC9-C1B9-4FDE-88C7-E7FE9AC41759}" srcOrd="0" destOrd="0" presId="urn:microsoft.com/office/officeart/2005/8/layout/venn3"/>
    <dgm:cxn modelId="{97EE28D1-70B1-48B7-97AF-E36C3AA8B328}" type="presOf" srcId="{9755A140-9222-4026-9EC5-7CA3BDDBDF0B}" destId="{FEB9F2D5-8004-4C2A-B483-1D091BB4B7B8}" srcOrd="0" destOrd="0" presId="urn:microsoft.com/office/officeart/2005/8/layout/venn3"/>
    <dgm:cxn modelId="{5EF35DDE-AEC6-4E19-9684-4166D3FEBA84}" srcId="{90A6A8D6-C829-4786-A5A7-F9E10C37C011}" destId="{3C8D7100-0D2B-42CC-ADAD-4F8BF5203EAB}" srcOrd="1" destOrd="0" parTransId="{04531193-9683-4297-B75D-29983EF99B9C}" sibTransId="{61F24446-5C96-40FF-A2C4-D6632297495A}"/>
    <dgm:cxn modelId="{ADEC4EF3-B638-4C7C-9536-6AF5ED0B9780}" srcId="{90A6A8D6-C829-4786-A5A7-F9E10C37C011}" destId="{D1069A46-751C-4A9F-BEFB-2BFCA6CABA57}" srcOrd="3" destOrd="0" parTransId="{9588CA0D-3128-4F16-9F06-D97C5D816235}" sibTransId="{452DBFFE-B85E-481F-A67C-BE9732D6129C}"/>
    <dgm:cxn modelId="{83E4DCFA-4A61-4796-B1AD-3C6C11CDDF53}" srcId="{90A6A8D6-C829-4786-A5A7-F9E10C37C011}" destId="{B8016618-1011-485B-B75C-691D58859BC3}" srcOrd="0" destOrd="0" parTransId="{7B47946B-A736-465F-8AFB-3CDBD99D3C31}" sibTransId="{3A155308-2DA9-4043-AD68-53017616195A}"/>
    <dgm:cxn modelId="{4511A656-A8A8-4464-ACEF-8666BBCF0A1D}" type="presParOf" srcId="{DF393FC9-C1B9-4FDE-88C7-E7FE9AC41759}" destId="{AF12A281-6447-4C3C-B485-954A23D2082F}" srcOrd="0" destOrd="0" presId="urn:microsoft.com/office/officeart/2005/8/layout/venn3"/>
    <dgm:cxn modelId="{A797D4F8-F7AC-4B23-B20D-EE0C54797489}" type="presParOf" srcId="{DF393FC9-C1B9-4FDE-88C7-E7FE9AC41759}" destId="{3F258F40-BFA6-480F-8A05-31AADD2B9B5D}" srcOrd="1" destOrd="0" presId="urn:microsoft.com/office/officeart/2005/8/layout/venn3"/>
    <dgm:cxn modelId="{D100C070-3BFF-4F34-A433-506F85381AF1}" type="presParOf" srcId="{DF393FC9-C1B9-4FDE-88C7-E7FE9AC41759}" destId="{ED5E8613-DD59-4308-9B08-EC2FF7CD2B43}" srcOrd="2" destOrd="0" presId="urn:microsoft.com/office/officeart/2005/8/layout/venn3"/>
    <dgm:cxn modelId="{268E675F-1897-4417-8A4B-EE2E57744687}" type="presParOf" srcId="{DF393FC9-C1B9-4FDE-88C7-E7FE9AC41759}" destId="{3CD48E48-86AF-4EC9-8117-D609F2615396}" srcOrd="3" destOrd="0" presId="urn:microsoft.com/office/officeart/2005/8/layout/venn3"/>
    <dgm:cxn modelId="{8E2294E5-9F6C-4B40-A658-127B0FCE964E}" type="presParOf" srcId="{DF393FC9-C1B9-4FDE-88C7-E7FE9AC41759}" destId="{FEB9F2D5-8004-4C2A-B483-1D091BB4B7B8}" srcOrd="4" destOrd="0" presId="urn:microsoft.com/office/officeart/2005/8/layout/venn3"/>
    <dgm:cxn modelId="{FEDFAA2B-94AC-4BED-B244-A6A6B46F0171}" type="presParOf" srcId="{DF393FC9-C1B9-4FDE-88C7-E7FE9AC41759}" destId="{8010274E-8B0D-4863-9521-0FE64736A391}" srcOrd="5" destOrd="0" presId="urn:microsoft.com/office/officeart/2005/8/layout/venn3"/>
    <dgm:cxn modelId="{CBBA5CA2-9657-4A87-8B16-8A795342A379}" type="presParOf" srcId="{DF393FC9-C1B9-4FDE-88C7-E7FE9AC41759}" destId="{8AFA9B24-447B-4341-82E0-95ED7A78EAF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3547D8-3334-472E-B339-FA404470322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AD0BA822-83F5-40AF-86CA-39683B21841D}">
      <dgm:prSet/>
      <dgm:spPr/>
      <dgm:t>
        <a:bodyPr/>
        <a:lstStyle/>
        <a:p>
          <a:pPr rtl="0"/>
          <a:r>
            <a:rPr lang="en-US"/>
            <a:t>Solvent action and radio-opacity similar to gutta percha because of Hypaque.</a:t>
          </a:r>
          <a:endParaRPr lang="en-IN"/>
        </a:p>
      </dgm:t>
    </dgm:pt>
    <dgm:pt modelId="{47A96164-E512-4F44-A462-293AB3DAE720}" type="parTrans" cxnId="{02B46304-F0C9-4D2C-A117-F829FBAF40E1}">
      <dgm:prSet/>
      <dgm:spPr/>
      <dgm:t>
        <a:bodyPr/>
        <a:lstStyle/>
        <a:p>
          <a:endParaRPr lang="en-IN"/>
        </a:p>
      </dgm:t>
    </dgm:pt>
    <dgm:pt modelId="{C7029238-2393-40D6-AC83-556B66362A10}" type="sibTrans" cxnId="{02B46304-F0C9-4D2C-A117-F829FBAF40E1}">
      <dgm:prSet/>
      <dgm:spPr/>
      <dgm:t>
        <a:bodyPr/>
        <a:lstStyle/>
        <a:p>
          <a:endParaRPr lang="en-IN"/>
        </a:p>
      </dgm:t>
    </dgm:pt>
    <dgm:pt modelId="{1C99F9A7-8AD5-4E2E-9AA2-D09A0618182D}">
      <dgm:prSet/>
      <dgm:spPr/>
      <dgm:t>
        <a:bodyPr/>
        <a:lstStyle/>
        <a:p>
          <a:pPr rtl="0"/>
          <a:r>
            <a:rPr lang="en-US" dirty="0"/>
            <a:t>Good Penetration because the </a:t>
          </a:r>
          <a:r>
            <a:rPr lang="en-US" dirty="0" err="1"/>
            <a:t>tensioactive</a:t>
          </a:r>
          <a:r>
            <a:rPr lang="en-US" dirty="0"/>
            <a:t> agent decreases the surface tension besides removing the smear. </a:t>
          </a:r>
          <a:endParaRPr lang="en-IN" dirty="0"/>
        </a:p>
      </dgm:t>
    </dgm:pt>
    <dgm:pt modelId="{B6AA8F9B-7265-4442-96BA-EE0C33048A15}" type="parTrans" cxnId="{855DA9BD-3E75-4004-865A-AE16CBA190B1}">
      <dgm:prSet/>
      <dgm:spPr/>
      <dgm:t>
        <a:bodyPr/>
        <a:lstStyle/>
        <a:p>
          <a:endParaRPr lang="en-IN"/>
        </a:p>
      </dgm:t>
    </dgm:pt>
    <dgm:pt modelId="{2A87AB80-537C-4CE7-B7A7-6956B9A7357A}" type="sibTrans" cxnId="{855DA9BD-3E75-4004-865A-AE16CBA190B1}">
      <dgm:prSet/>
      <dgm:spPr/>
      <dgm:t>
        <a:bodyPr/>
        <a:lstStyle/>
        <a:p>
          <a:endParaRPr lang="en-IN"/>
        </a:p>
      </dgm:t>
    </dgm:pt>
    <dgm:pt modelId="{F93749B1-48C0-43C6-8A3B-53673F419E6F}" type="pres">
      <dgm:prSet presAssocID="{163547D8-3334-472E-B339-FA404470322B}" presName="linear" presStyleCnt="0">
        <dgm:presLayoutVars>
          <dgm:animLvl val="lvl"/>
          <dgm:resizeHandles val="exact"/>
        </dgm:presLayoutVars>
      </dgm:prSet>
      <dgm:spPr/>
    </dgm:pt>
    <dgm:pt modelId="{85801CCE-E6BA-4885-AB07-B7FDA04A61DE}" type="pres">
      <dgm:prSet presAssocID="{AD0BA822-83F5-40AF-86CA-39683B21841D}" presName="parentText" presStyleLbl="node1" presStyleIdx="0" presStyleCnt="2">
        <dgm:presLayoutVars>
          <dgm:chMax val="0"/>
          <dgm:bulletEnabled val="1"/>
        </dgm:presLayoutVars>
      </dgm:prSet>
      <dgm:spPr/>
    </dgm:pt>
    <dgm:pt modelId="{F1207544-817E-4A44-B2C6-483F9F859F73}" type="pres">
      <dgm:prSet presAssocID="{C7029238-2393-40D6-AC83-556B66362A10}" presName="spacer" presStyleCnt="0"/>
      <dgm:spPr/>
    </dgm:pt>
    <dgm:pt modelId="{C9CE141F-6451-4615-826C-398EB94DB0A1}" type="pres">
      <dgm:prSet presAssocID="{1C99F9A7-8AD5-4E2E-9AA2-D09A0618182D}" presName="parentText" presStyleLbl="node1" presStyleIdx="1" presStyleCnt="2">
        <dgm:presLayoutVars>
          <dgm:chMax val="0"/>
          <dgm:bulletEnabled val="1"/>
        </dgm:presLayoutVars>
      </dgm:prSet>
      <dgm:spPr/>
    </dgm:pt>
  </dgm:ptLst>
  <dgm:cxnLst>
    <dgm:cxn modelId="{02B46304-F0C9-4D2C-A117-F829FBAF40E1}" srcId="{163547D8-3334-472E-B339-FA404470322B}" destId="{AD0BA822-83F5-40AF-86CA-39683B21841D}" srcOrd="0" destOrd="0" parTransId="{47A96164-E512-4F44-A462-293AB3DAE720}" sibTransId="{C7029238-2393-40D6-AC83-556B66362A10}"/>
    <dgm:cxn modelId="{15AEEA7C-E027-47AF-ABDF-7366EB74830C}" type="presOf" srcId="{163547D8-3334-472E-B339-FA404470322B}" destId="{F93749B1-48C0-43C6-8A3B-53673F419E6F}" srcOrd="0" destOrd="0" presId="urn:microsoft.com/office/officeart/2005/8/layout/vList2"/>
    <dgm:cxn modelId="{557A3396-7E3B-4CC7-836F-E2AD4442C6AB}" type="presOf" srcId="{AD0BA822-83F5-40AF-86CA-39683B21841D}" destId="{85801CCE-E6BA-4885-AB07-B7FDA04A61DE}" srcOrd="0" destOrd="0" presId="urn:microsoft.com/office/officeart/2005/8/layout/vList2"/>
    <dgm:cxn modelId="{855DA9BD-3E75-4004-865A-AE16CBA190B1}" srcId="{163547D8-3334-472E-B339-FA404470322B}" destId="{1C99F9A7-8AD5-4E2E-9AA2-D09A0618182D}" srcOrd="1" destOrd="0" parTransId="{B6AA8F9B-7265-4442-96BA-EE0C33048A15}" sibTransId="{2A87AB80-537C-4CE7-B7A7-6956B9A7357A}"/>
    <dgm:cxn modelId="{987610F1-6978-4951-A3C3-D7038301D7B0}" type="presOf" srcId="{1C99F9A7-8AD5-4E2E-9AA2-D09A0618182D}" destId="{C9CE141F-6451-4615-826C-398EB94DB0A1}" srcOrd="0" destOrd="0" presId="urn:microsoft.com/office/officeart/2005/8/layout/vList2"/>
    <dgm:cxn modelId="{9C999D85-5F8C-4F1F-8E1E-2989173DAC10}" type="presParOf" srcId="{F93749B1-48C0-43C6-8A3B-53673F419E6F}" destId="{85801CCE-E6BA-4885-AB07-B7FDA04A61DE}" srcOrd="0" destOrd="0" presId="urn:microsoft.com/office/officeart/2005/8/layout/vList2"/>
    <dgm:cxn modelId="{606FF5CA-07D0-4888-90D6-E46FB5BD9915}" type="presParOf" srcId="{F93749B1-48C0-43C6-8A3B-53673F419E6F}" destId="{F1207544-817E-4A44-B2C6-483F9F859F73}" srcOrd="1" destOrd="0" presId="urn:microsoft.com/office/officeart/2005/8/layout/vList2"/>
    <dgm:cxn modelId="{BA789556-DD66-413A-8155-BA03A921DE44}" type="presParOf" srcId="{F93749B1-48C0-43C6-8A3B-53673F419E6F}" destId="{C9CE141F-6451-4615-826C-398EB94DB0A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007AC9-8277-4758-B583-FB59D056671E}"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705F729D-4FD5-4C7E-AAE8-4CCC2FDD4E19}">
      <dgm:prSet custT="1"/>
      <dgm:spPr/>
      <dgm:t>
        <a:bodyPr/>
        <a:lstStyle/>
        <a:p>
          <a:pPr rtl="0"/>
          <a:r>
            <a:rPr lang="en-US" sz="2400" dirty="0"/>
            <a:t>Effect on microbial flora</a:t>
          </a:r>
          <a:endParaRPr lang="en-IN" sz="2400" dirty="0"/>
        </a:p>
      </dgm:t>
    </dgm:pt>
    <dgm:pt modelId="{1D2869C4-55B1-41D9-A93C-8C76A4E690D5}" type="parTrans" cxnId="{C0606BE9-62EF-48FB-A603-72143A12E839}">
      <dgm:prSet/>
      <dgm:spPr/>
      <dgm:t>
        <a:bodyPr/>
        <a:lstStyle/>
        <a:p>
          <a:endParaRPr lang="en-IN" sz="2400"/>
        </a:p>
      </dgm:t>
    </dgm:pt>
    <dgm:pt modelId="{CBA038AD-2221-4F0A-8CAB-409AF6A0AE9E}" type="sibTrans" cxnId="{C0606BE9-62EF-48FB-A603-72143A12E839}">
      <dgm:prSet/>
      <dgm:spPr/>
      <dgm:t>
        <a:bodyPr/>
        <a:lstStyle/>
        <a:p>
          <a:endParaRPr lang="en-IN" sz="2400"/>
        </a:p>
      </dgm:t>
    </dgm:pt>
    <dgm:pt modelId="{3111432E-4B5F-4560-8F80-175E243F90B5}">
      <dgm:prSet custT="1"/>
      <dgm:spPr/>
      <dgm:t>
        <a:bodyPr/>
        <a:lstStyle/>
        <a:p>
          <a:pPr rtl="0"/>
          <a:r>
            <a:rPr lang="en-US" sz="2400"/>
            <a:t>It is not reported to be an antimicrobial agent. </a:t>
          </a:r>
          <a:endParaRPr lang="en-IN" sz="2400"/>
        </a:p>
      </dgm:t>
    </dgm:pt>
    <dgm:pt modelId="{9324F06D-1D69-4264-963E-DF8919854AED}" type="parTrans" cxnId="{372C2555-79E6-459D-81F9-0438E8D5D995}">
      <dgm:prSet/>
      <dgm:spPr/>
      <dgm:t>
        <a:bodyPr/>
        <a:lstStyle/>
        <a:p>
          <a:endParaRPr lang="en-IN" sz="2400"/>
        </a:p>
      </dgm:t>
    </dgm:pt>
    <dgm:pt modelId="{D1EB2C60-02E7-41B3-BCF0-18FE782CB572}" type="sibTrans" cxnId="{372C2555-79E6-459D-81F9-0438E8D5D995}">
      <dgm:prSet/>
      <dgm:spPr/>
      <dgm:t>
        <a:bodyPr/>
        <a:lstStyle/>
        <a:p>
          <a:endParaRPr lang="en-IN" sz="2400"/>
        </a:p>
      </dgm:t>
    </dgm:pt>
    <dgm:pt modelId="{B2198229-588D-46FD-866C-29CF929DE114}">
      <dgm:prSet custT="1"/>
      <dgm:spPr/>
      <dgm:t>
        <a:bodyPr/>
        <a:lstStyle/>
        <a:p>
          <a:pPr rtl="0"/>
          <a:r>
            <a:rPr lang="en-US" sz="2400"/>
            <a:t>Effect on smear layer</a:t>
          </a:r>
          <a:endParaRPr lang="en-IN" sz="2400"/>
        </a:p>
      </dgm:t>
    </dgm:pt>
    <dgm:pt modelId="{06B0B479-E061-4A4B-9101-F34428A75E41}" type="parTrans" cxnId="{33D2DFCB-D409-4736-99EC-BC65D789C585}">
      <dgm:prSet/>
      <dgm:spPr/>
      <dgm:t>
        <a:bodyPr/>
        <a:lstStyle/>
        <a:p>
          <a:endParaRPr lang="en-IN" sz="2400"/>
        </a:p>
      </dgm:t>
    </dgm:pt>
    <dgm:pt modelId="{79161439-506C-42A0-8FE8-3500C1A5AC5B}" type="sibTrans" cxnId="{33D2DFCB-D409-4736-99EC-BC65D789C585}">
      <dgm:prSet/>
      <dgm:spPr/>
      <dgm:t>
        <a:bodyPr/>
        <a:lstStyle/>
        <a:p>
          <a:endParaRPr lang="en-IN" sz="2400"/>
        </a:p>
      </dgm:t>
    </dgm:pt>
    <dgm:pt modelId="{6C6AA6CD-DC3C-48F6-98A1-6F732225E4B7}">
      <dgm:prSet custT="1"/>
      <dgm:spPr/>
      <dgm:t>
        <a:bodyPr/>
        <a:lstStyle/>
        <a:p>
          <a:pPr rtl="0"/>
          <a:r>
            <a:rPr lang="en-US" sz="2400"/>
            <a:t>It has no effect upon smear layer. </a:t>
          </a:r>
          <a:endParaRPr lang="en-IN" sz="2400"/>
        </a:p>
      </dgm:t>
    </dgm:pt>
    <dgm:pt modelId="{6E85A7BE-8733-44B5-94E3-0730601175FD}" type="parTrans" cxnId="{200ADBBE-2520-46AC-851B-05801836FD02}">
      <dgm:prSet/>
      <dgm:spPr/>
      <dgm:t>
        <a:bodyPr/>
        <a:lstStyle/>
        <a:p>
          <a:endParaRPr lang="en-IN" sz="2400"/>
        </a:p>
      </dgm:t>
    </dgm:pt>
    <dgm:pt modelId="{DA8B5C18-CD71-44E6-A170-CD50CD920A9F}" type="sibTrans" cxnId="{200ADBBE-2520-46AC-851B-05801836FD02}">
      <dgm:prSet/>
      <dgm:spPr/>
      <dgm:t>
        <a:bodyPr/>
        <a:lstStyle/>
        <a:p>
          <a:endParaRPr lang="en-IN" sz="2400"/>
        </a:p>
      </dgm:t>
    </dgm:pt>
    <dgm:pt modelId="{56B68D4A-39DB-44B3-A640-5B5B455E4071}" type="pres">
      <dgm:prSet presAssocID="{32007AC9-8277-4758-B583-FB59D056671E}" presName="linear" presStyleCnt="0">
        <dgm:presLayoutVars>
          <dgm:animLvl val="lvl"/>
          <dgm:resizeHandles val="exact"/>
        </dgm:presLayoutVars>
      </dgm:prSet>
      <dgm:spPr/>
    </dgm:pt>
    <dgm:pt modelId="{B265C467-FD55-4EA9-A269-0A086C63F286}" type="pres">
      <dgm:prSet presAssocID="{705F729D-4FD5-4C7E-AAE8-4CCC2FDD4E19}" presName="parentText" presStyleLbl="node1" presStyleIdx="0" presStyleCnt="2">
        <dgm:presLayoutVars>
          <dgm:chMax val="0"/>
          <dgm:bulletEnabled val="1"/>
        </dgm:presLayoutVars>
      </dgm:prSet>
      <dgm:spPr/>
    </dgm:pt>
    <dgm:pt modelId="{A90014E1-1E47-487C-BBDA-AC1FD8B820D3}" type="pres">
      <dgm:prSet presAssocID="{705F729D-4FD5-4C7E-AAE8-4CCC2FDD4E19}" presName="childText" presStyleLbl="revTx" presStyleIdx="0" presStyleCnt="2">
        <dgm:presLayoutVars>
          <dgm:bulletEnabled val="1"/>
        </dgm:presLayoutVars>
      </dgm:prSet>
      <dgm:spPr/>
    </dgm:pt>
    <dgm:pt modelId="{72B08F01-FBF4-4EEC-901E-BF69449B290C}" type="pres">
      <dgm:prSet presAssocID="{B2198229-588D-46FD-866C-29CF929DE114}" presName="parentText" presStyleLbl="node1" presStyleIdx="1" presStyleCnt="2">
        <dgm:presLayoutVars>
          <dgm:chMax val="0"/>
          <dgm:bulletEnabled val="1"/>
        </dgm:presLayoutVars>
      </dgm:prSet>
      <dgm:spPr/>
    </dgm:pt>
    <dgm:pt modelId="{B48C78BE-478A-4509-ADA1-2A3892BF8F2F}" type="pres">
      <dgm:prSet presAssocID="{B2198229-588D-46FD-866C-29CF929DE114}" presName="childText" presStyleLbl="revTx" presStyleIdx="1" presStyleCnt="2">
        <dgm:presLayoutVars>
          <dgm:bulletEnabled val="1"/>
        </dgm:presLayoutVars>
      </dgm:prSet>
      <dgm:spPr/>
    </dgm:pt>
  </dgm:ptLst>
  <dgm:cxnLst>
    <dgm:cxn modelId="{F506A11D-C882-422C-ADB0-0150496465C7}" type="presOf" srcId="{6C6AA6CD-DC3C-48F6-98A1-6F732225E4B7}" destId="{B48C78BE-478A-4509-ADA1-2A3892BF8F2F}" srcOrd="0" destOrd="0" presId="urn:microsoft.com/office/officeart/2005/8/layout/vList2"/>
    <dgm:cxn modelId="{164D4D3B-2FCC-449D-A80C-352BB886DCDB}" type="presOf" srcId="{705F729D-4FD5-4C7E-AAE8-4CCC2FDD4E19}" destId="{B265C467-FD55-4EA9-A269-0A086C63F286}" srcOrd="0" destOrd="0" presId="urn:microsoft.com/office/officeart/2005/8/layout/vList2"/>
    <dgm:cxn modelId="{E02C745E-B9E4-451F-94FF-63E0550AB1A6}" type="presOf" srcId="{3111432E-4B5F-4560-8F80-175E243F90B5}" destId="{A90014E1-1E47-487C-BBDA-AC1FD8B820D3}" srcOrd="0" destOrd="0" presId="urn:microsoft.com/office/officeart/2005/8/layout/vList2"/>
    <dgm:cxn modelId="{372C2555-79E6-459D-81F9-0438E8D5D995}" srcId="{705F729D-4FD5-4C7E-AAE8-4CCC2FDD4E19}" destId="{3111432E-4B5F-4560-8F80-175E243F90B5}" srcOrd="0" destOrd="0" parTransId="{9324F06D-1D69-4264-963E-DF8919854AED}" sibTransId="{D1EB2C60-02E7-41B3-BCF0-18FE782CB572}"/>
    <dgm:cxn modelId="{30C3EC79-48C3-4C66-B0BF-E6899E158F6B}" type="presOf" srcId="{B2198229-588D-46FD-866C-29CF929DE114}" destId="{72B08F01-FBF4-4EEC-901E-BF69449B290C}" srcOrd="0" destOrd="0" presId="urn:microsoft.com/office/officeart/2005/8/layout/vList2"/>
    <dgm:cxn modelId="{B988BFA5-0995-42D8-B476-58C5EC405C6F}" type="presOf" srcId="{32007AC9-8277-4758-B583-FB59D056671E}" destId="{56B68D4A-39DB-44B3-A640-5B5B455E4071}" srcOrd="0" destOrd="0" presId="urn:microsoft.com/office/officeart/2005/8/layout/vList2"/>
    <dgm:cxn modelId="{200ADBBE-2520-46AC-851B-05801836FD02}" srcId="{B2198229-588D-46FD-866C-29CF929DE114}" destId="{6C6AA6CD-DC3C-48F6-98A1-6F732225E4B7}" srcOrd="0" destOrd="0" parTransId="{6E85A7BE-8733-44B5-94E3-0730601175FD}" sibTransId="{DA8B5C18-CD71-44E6-A170-CD50CD920A9F}"/>
    <dgm:cxn modelId="{33D2DFCB-D409-4736-99EC-BC65D789C585}" srcId="{32007AC9-8277-4758-B583-FB59D056671E}" destId="{B2198229-588D-46FD-866C-29CF929DE114}" srcOrd="1" destOrd="0" parTransId="{06B0B479-E061-4A4B-9101-F34428A75E41}" sibTransId="{79161439-506C-42A0-8FE8-3500C1A5AC5B}"/>
    <dgm:cxn modelId="{C0606BE9-62EF-48FB-A603-72143A12E839}" srcId="{32007AC9-8277-4758-B583-FB59D056671E}" destId="{705F729D-4FD5-4C7E-AAE8-4CCC2FDD4E19}" srcOrd="0" destOrd="0" parTransId="{1D2869C4-55B1-41D9-A93C-8C76A4E690D5}" sibTransId="{CBA038AD-2221-4F0A-8CAB-409AF6A0AE9E}"/>
    <dgm:cxn modelId="{83B01EE6-0DC4-4D4D-A2F2-25D73A7F07C9}" type="presParOf" srcId="{56B68D4A-39DB-44B3-A640-5B5B455E4071}" destId="{B265C467-FD55-4EA9-A269-0A086C63F286}" srcOrd="0" destOrd="0" presId="urn:microsoft.com/office/officeart/2005/8/layout/vList2"/>
    <dgm:cxn modelId="{8D9E81DE-76FA-4CBA-8468-C4CFD737B13B}" type="presParOf" srcId="{56B68D4A-39DB-44B3-A640-5B5B455E4071}" destId="{A90014E1-1E47-487C-BBDA-AC1FD8B820D3}" srcOrd="1" destOrd="0" presId="urn:microsoft.com/office/officeart/2005/8/layout/vList2"/>
    <dgm:cxn modelId="{EC0E5CB7-E0F2-4061-A2B0-5D78D9EAB327}" type="presParOf" srcId="{56B68D4A-39DB-44B3-A640-5B5B455E4071}" destId="{72B08F01-FBF4-4EEC-901E-BF69449B290C}" srcOrd="2" destOrd="0" presId="urn:microsoft.com/office/officeart/2005/8/layout/vList2"/>
    <dgm:cxn modelId="{EF9E115B-2FD8-4CBE-83BC-BECA65DC166B}" type="presParOf" srcId="{56B68D4A-39DB-44B3-A640-5B5B455E4071}" destId="{B48C78BE-478A-4509-ADA1-2A3892BF8F2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2D483F-E696-4C42-A009-5BF89427FB5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N"/>
        </a:p>
      </dgm:t>
    </dgm:pt>
    <dgm:pt modelId="{C40E2111-31EA-4D68-907B-C6E2DE056549}">
      <dgm:prSet/>
      <dgm:spPr/>
      <dgm:t>
        <a:bodyPr/>
        <a:lstStyle/>
        <a:p>
          <a:pPr rtl="0"/>
          <a:r>
            <a:rPr lang="en-US" dirty="0"/>
            <a:t>It causes least inflammatory response. It is one of the most biologically acceptable material</a:t>
          </a:r>
          <a:endParaRPr lang="en-IN" dirty="0"/>
        </a:p>
      </dgm:t>
    </dgm:pt>
    <dgm:pt modelId="{8BBD8D2C-2138-4574-A2BE-A8DF04877D29}" type="parTrans" cxnId="{C722F10B-B126-4F78-9522-B7BC9D2CD510}">
      <dgm:prSet/>
      <dgm:spPr/>
      <dgm:t>
        <a:bodyPr/>
        <a:lstStyle/>
        <a:p>
          <a:endParaRPr lang="en-IN"/>
        </a:p>
      </dgm:t>
    </dgm:pt>
    <dgm:pt modelId="{A65C0DA1-4D5D-41AB-B064-15C41B853A67}" type="sibTrans" cxnId="{C722F10B-B126-4F78-9522-B7BC9D2CD510}">
      <dgm:prSet/>
      <dgm:spPr/>
      <dgm:t>
        <a:bodyPr/>
        <a:lstStyle/>
        <a:p>
          <a:endParaRPr lang="en-IN"/>
        </a:p>
      </dgm:t>
    </dgm:pt>
    <dgm:pt modelId="{F1775FF3-0932-4607-8EA2-C02F2F7DFE03}" type="pres">
      <dgm:prSet presAssocID="{C52D483F-E696-4C42-A009-5BF89427FB5D}" presName="linear" presStyleCnt="0">
        <dgm:presLayoutVars>
          <dgm:animLvl val="lvl"/>
          <dgm:resizeHandles val="exact"/>
        </dgm:presLayoutVars>
      </dgm:prSet>
      <dgm:spPr/>
    </dgm:pt>
    <dgm:pt modelId="{799ECB62-F616-462C-846D-E44182AC8B34}" type="pres">
      <dgm:prSet presAssocID="{C40E2111-31EA-4D68-907B-C6E2DE056549}" presName="parentText" presStyleLbl="node1" presStyleIdx="0" presStyleCnt="1">
        <dgm:presLayoutVars>
          <dgm:chMax val="0"/>
          <dgm:bulletEnabled val="1"/>
        </dgm:presLayoutVars>
      </dgm:prSet>
      <dgm:spPr/>
    </dgm:pt>
  </dgm:ptLst>
  <dgm:cxnLst>
    <dgm:cxn modelId="{C722F10B-B126-4F78-9522-B7BC9D2CD510}" srcId="{C52D483F-E696-4C42-A009-5BF89427FB5D}" destId="{C40E2111-31EA-4D68-907B-C6E2DE056549}" srcOrd="0" destOrd="0" parTransId="{8BBD8D2C-2138-4574-A2BE-A8DF04877D29}" sibTransId="{A65C0DA1-4D5D-41AB-B064-15C41B853A67}"/>
    <dgm:cxn modelId="{A67EED11-5CA5-445B-A7AB-FCDD52CAB31F}" type="presOf" srcId="{C52D483F-E696-4C42-A009-5BF89427FB5D}" destId="{F1775FF3-0932-4607-8EA2-C02F2F7DFE03}" srcOrd="0" destOrd="0" presId="urn:microsoft.com/office/officeart/2005/8/layout/vList2"/>
    <dgm:cxn modelId="{FC2C3018-E8AD-4E76-A9EE-4F29A3729F19}" type="presOf" srcId="{C40E2111-31EA-4D68-907B-C6E2DE056549}" destId="{799ECB62-F616-462C-846D-E44182AC8B34}" srcOrd="0" destOrd="0" presId="urn:microsoft.com/office/officeart/2005/8/layout/vList2"/>
    <dgm:cxn modelId="{7558731F-201D-4F41-B695-9DD6D2586A00}" type="presParOf" srcId="{F1775FF3-0932-4607-8EA2-C02F2F7DFE03}" destId="{799ECB62-F616-462C-846D-E44182AC8B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0F0E2-C49C-46FE-9390-45CBA243E66F}"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48FC3B96-9979-412F-A38A-D44A1E1BB36F}">
      <dgm:prSet/>
      <dgm:spPr/>
      <dgm:t>
        <a:bodyPr/>
        <a:lstStyle/>
        <a:p>
          <a:pPr rtl="0"/>
          <a:r>
            <a:rPr lang="en-US" dirty="0"/>
            <a:t>EDTA-containing agents should be used between 1 and 5 min.</a:t>
          </a:r>
          <a:endParaRPr lang="en-IN" dirty="0"/>
        </a:p>
      </dgm:t>
    </dgm:pt>
    <dgm:pt modelId="{A6C4BFAA-4AB4-4E9E-ABFC-00D741583FC8}" type="parTrans" cxnId="{CD9D5FB0-14CC-4A1D-9E07-FAD0CE9D2D09}">
      <dgm:prSet/>
      <dgm:spPr/>
      <dgm:t>
        <a:bodyPr/>
        <a:lstStyle/>
        <a:p>
          <a:endParaRPr lang="en-IN"/>
        </a:p>
      </dgm:t>
    </dgm:pt>
    <dgm:pt modelId="{1CA8A841-27E5-49C6-A32E-3E866E60F8DC}" type="sibTrans" cxnId="{CD9D5FB0-14CC-4A1D-9E07-FAD0CE9D2D09}">
      <dgm:prSet/>
      <dgm:spPr/>
      <dgm:t>
        <a:bodyPr/>
        <a:lstStyle/>
        <a:p>
          <a:endParaRPr lang="en-IN"/>
        </a:p>
      </dgm:t>
    </dgm:pt>
    <dgm:pt modelId="{71F812AC-ECFC-42A9-974F-03D63873EDAD}">
      <dgm:prSet/>
      <dgm:spPr/>
      <dgm:t>
        <a:bodyPr/>
        <a:lstStyle/>
        <a:p>
          <a:pPr rtl="0"/>
          <a:r>
            <a:rPr lang="en-US"/>
            <a:t>A liquid EDTA solution may be introduced into the pulp chamber (pipette, cotton pellet) to identify the entrance to calcified canals.</a:t>
          </a:r>
          <a:endParaRPr lang="en-IN"/>
        </a:p>
      </dgm:t>
    </dgm:pt>
    <dgm:pt modelId="{13916CBB-CE46-46D7-9C47-CF1A29CCBE52}" type="parTrans" cxnId="{5F31B36F-1AFC-4E93-B20D-DBB8FBD1CE97}">
      <dgm:prSet/>
      <dgm:spPr/>
      <dgm:t>
        <a:bodyPr/>
        <a:lstStyle/>
        <a:p>
          <a:endParaRPr lang="en-IN"/>
        </a:p>
      </dgm:t>
    </dgm:pt>
    <dgm:pt modelId="{F9549505-F8A1-4FC7-9E3C-88904A49DD32}" type="sibTrans" cxnId="{5F31B36F-1AFC-4E93-B20D-DBB8FBD1CE97}">
      <dgm:prSet/>
      <dgm:spPr/>
      <dgm:t>
        <a:bodyPr/>
        <a:lstStyle/>
        <a:p>
          <a:endParaRPr lang="en-IN"/>
        </a:p>
      </dgm:t>
    </dgm:pt>
    <dgm:pt modelId="{36F37FB1-05CA-4148-B57C-BB3CC33B2030}" type="pres">
      <dgm:prSet presAssocID="{E800F0E2-C49C-46FE-9390-45CBA243E66F}" presName="linear" presStyleCnt="0">
        <dgm:presLayoutVars>
          <dgm:animLvl val="lvl"/>
          <dgm:resizeHandles val="exact"/>
        </dgm:presLayoutVars>
      </dgm:prSet>
      <dgm:spPr/>
    </dgm:pt>
    <dgm:pt modelId="{236ABA31-09CC-4569-9882-3F003527F55A}" type="pres">
      <dgm:prSet presAssocID="{48FC3B96-9979-412F-A38A-D44A1E1BB36F}" presName="parentText" presStyleLbl="node1" presStyleIdx="0" presStyleCnt="2">
        <dgm:presLayoutVars>
          <dgm:chMax val="0"/>
          <dgm:bulletEnabled val="1"/>
        </dgm:presLayoutVars>
      </dgm:prSet>
      <dgm:spPr/>
    </dgm:pt>
    <dgm:pt modelId="{DADA2B18-E957-4B00-8915-0ABF9DDFCD94}" type="pres">
      <dgm:prSet presAssocID="{1CA8A841-27E5-49C6-A32E-3E866E60F8DC}" presName="spacer" presStyleCnt="0"/>
      <dgm:spPr/>
    </dgm:pt>
    <dgm:pt modelId="{2CE8F0A2-C30E-4208-8248-B8DEE63B0913}" type="pres">
      <dgm:prSet presAssocID="{71F812AC-ECFC-42A9-974F-03D63873EDAD}" presName="parentText" presStyleLbl="node1" presStyleIdx="1" presStyleCnt="2">
        <dgm:presLayoutVars>
          <dgm:chMax val="0"/>
          <dgm:bulletEnabled val="1"/>
        </dgm:presLayoutVars>
      </dgm:prSet>
      <dgm:spPr/>
    </dgm:pt>
  </dgm:ptLst>
  <dgm:cxnLst>
    <dgm:cxn modelId="{47185103-3668-44CD-9EEB-5DE2455EE638}" type="presOf" srcId="{48FC3B96-9979-412F-A38A-D44A1E1BB36F}" destId="{236ABA31-09CC-4569-9882-3F003527F55A}" srcOrd="0" destOrd="0" presId="urn:microsoft.com/office/officeart/2005/8/layout/vList2"/>
    <dgm:cxn modelId="{8E9A330D-A4D0-44EE-A7BD-D04759F8F1EF}" type="presOf" srcId="{71F812AC-ECFC-42A9-974F-03D63873EDAD}" destId="{2CE8F0A2-C30E-4208-8248-B8DEE63B0913}" srcOrd="0" destOrd="0" presId="urn:microsoft.com/office/officeart/2005/8/layout/vList2"/>
    <dgm:cxn modelId="{5F31B36F-1AFC-4E93-B20D-DBB8FBD1CE97}" srcId="{E800F0E2-C49C-46FE-9390-45CBA243E66F}" destId="{71F812AC-ECFC-42A9-974F-03D63873EDAD}" srcOrd="1" destOrd="0" parTransId="{13916CBB-CE46-46D7-9C47-CF1A29CCBE52}" sibTransId="{F9549505-F8A1-4FC7-9E3C-88904A49DD32}"/>
    <dgm:cxn modelId="{6D716C9B-8E62-4AC3-940F-35200FDEFC56}" type="presOf" srcId="{E800F0E2-C49C-46FE-9390-45CBA243E66F}" destId="{36F37FB1-05CA-4148-B57C-BB3CC33B2030}" srcOrd="0" destOrd="0" presId="urn:microsoft.com/office/officeart/2005/8/layout/vList2"/>
    <dgm:cxn modelId="{CD9D5FB0-14CC-4A1D-9E07-FAD0CE9D2D09}" srcId="{E800F0E2-C49C-46FE-9390-45CBA243E66F}" destId="{48FC3B96-9979-412F-A38A-D44A1E1BB36F}" srcOrd="0" destOrd="0" parTransId="{A6C4BFAA-4AB4-4E9E-ABFC-00D741583FC8}" sibTransId="{1CA8A841-27E5-49C6-A32E-3E866E60F8DC}"/>
    <dgm:cxn modelId="{B2CB4199-C75A-4CC1-B0F0-B44AEA3CA74E}" type="presParOf" srcId="{36F37FB1-05CA-4148-B57C-BB3CC33B2030}" destId="{236ABA31-09CC-4569-9882-3F003527F55A}" srcOrd="0" destOrd="0" presId="urn:microsoft.com/office/officeart/2005/8/layout/vList2"/>
    <dgm:cxn modelId="{87A774C5-D187-4C5A-B5E3-97DB1B7CF106}" type="presParOf" srcId="{36F37FB1-05CA-4148-B57C-BB3CC33B2030}" destId="{DADA2B18-E957-4B00-8915-0ABF9DDFCD94}" srcOrd="1" destOrd="0" presId="urn:microsoft.com/office/officeart/2005/8/layout/vList2"/>
    <dgm:cxn modelId="{11D627BD-0E13-4FD4-9772-7E484761D4EA}" type="presParOf" srcId="{36F37FB1-05CA-4148-B57C-BB3CC33B2030}" destId="{2CE8F0A2-C30E-4208-8248-B8DEE63B09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1E346-BB38-4F53-8806-672BD86950F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049D2962-9F97-405D-A421-3AACF32B5B11}">
      <dgm:prSet/>
      <dgm:spPr/>
      <dgm:t>
        <a:bodyPr/>
        <a:lstStyle/>
        <a:p>
          <a:pPr rtl="0"/>
          <a:r>
            <a:rPr lang="en-US" dirty="0"/>
            <a:t>It is white crystalline powder with slight odor. </a:t>
          </a:r>
          <a:endParaRPr lang="en-IN" dirty="0"/>
        </a:p>
      </dgm:t>
    </dgm:pt>
    <dgm:pt modelId="{261866A2-6968-469B-83E2-08E20320F4A2}" type="parTrans" cxnId="{82FAD6C0-4E61-418D-85C4-60FE38B0795B}">
      <dgm:prSet/>
      <dgm:spPr/>
      <dgm:t>
        <a:bodyPr/>
        <a:lstStyle/>
        <a:p>
          <a:endParaRPr lang="en-IN"/>
        </a:p>
      </dgm:t>
    </dgm:pt>
    <dgm:pt modelId="{8BA5CF45-A1FE-4C80-83F0-110BB39E9EF7}" type="sibTrans" cxnId="{82FAD6C0-4E61-418D-85C4-60FE38B0795B}">
      <dgm:prSet/>
      <dgm:spPr/>
      <dgm:t>
        <a:bodyPr/>
        <a:lstStyle/>
        <a:p>
          <a:endParaRPr lang="en-IN"/>
        </a:p>
      </dgm:t>
    </dgm:pt>
    <dgm:pt modelId="{24AF7529-DBB2-4D90-8619-3D97CE01E97B}">
      <dgm:prSet/>
      <dgm:spPr/>
      <dgm:t>
        <a:bodyPr/>
        <a:lstStyle/>
        <a:p>
          <a:pPr rtl="0"/>
          <a:r>
            <a:rPr lang="en-US"/>
            <a:t>It is soluble in water, alcohol and glycerine </a:t>
          </a:r>
          <a:endParaRPr lang="en-IN" dirty="0"/>
        </a:p>
      </dgm:t>
    </dgm:pt>
    <dgm:pt modelId="{EFD7E855-C9AE-4324-A4C9-3634AFC4FA9D}" type="parTrans" cxnId="{6F51EEE3-8A6C-40EF-B3FE-E18700308023}">
      <dgm:prSet/>
      <dgm:spPr/>
    </dgm:pt>
    <dgm:pt modelId="{3AA18BE6-3C4A-42C0-8228-26341725C51F}" type="sibTrans" cxnId="{6F51EEE3-8A6C-40EF-B3FE-E18700308023}">
      <dgm:prSet/>
      <dgm:spPr/>
    </dgm:pt>
    <dgm:pt modelId="{CA7B6EFC-11AA-4358-AC2B-F7F8B5BAF349}" type="pres">
      <dgm:prSet presAssocID="{C9E1E346-BB38-4F53-8806-672BD86950FE}" presName="CompostProcess" presStyleCnt="0">
        <dgm:presLayoutVars>
          <dgm:dir/>
          <dgm:resizeHandles val="exact"/>
        </dgm:presLayoutVars>
      </dgm:prSet>
      <dgm:spPr/>
    </dgm:pt>
    <dgm:pt modelId="{EF2A45B9-D78C-4160-9119-ABC581C88A4C}" type="pres">
      <dgm:prSet presAssocID="{C9E1E346-BB38-4F53-8806-672BD86950FE}" presName="arrow" presStyleLbl="bgShp" presStyleIdx="0" presStyleCnt="1"/>
      <dgm:spPr/>
    </dgm:pt>
    <dgm:pt modelId="{6453B643-7727-412B-BF3B-3BA35847C72B}" type="pres">
      <dgm:prSet presAssocID="{C9E1E346-BB38-4F53-8806-672BD86950FE}" presName="linearProcess" presStyleCnt="0"/>
      <dgm:spPr/>
    </dgm:pt>
    <dgm:pt modelId="{68B205C7-3BEF-4EDF-B09A-B4CAC9D2DD25}" type="pres">
      <dgm:prSet presAssocID="{049D2962-9F97-405D-A421-3AACF32B5B11}" presName="textNode" presStyleLbl="node1" presStyleIdx="0" presStyleCnt="2">
        <dgm:presLayoutVars>
          <dgm:bulletEnabled val="1"/>
        </dgm:presLayoutVars>
      </dgm:prSet>
      <dgm:spPr/>
    </dgm:pt>
    <dgm:pt modelId="{62BB22B1-306A-418A-953C-ABE6709922DC}" type="pres">
      <dgm:prSet presAssocID="{8BA5CF45-A1FE-4C80-83F0-110BB39E9EF7}" presName="sibTrans" presStyleCnt="0"/>
      <dgm:spPr/>
    </dgm:pt>
    <dgm:pt modelId="{0702CB46-144C-4B9A-9925-46F150E4CB15}" type="pres">
      <dgm:prSet presAssocID="{24AF7529-DBB2-4D90-8619-3D97CE01E97B}" presName="textNode" presStyleLbl="node1" presStyleIdx="1" presStyleCnt="2">
        <dgm:presLayoutVars>
          <dgm:bulletEnabled val="1"/>
        </dgm:presLayoutVars>
      </dgm:prSet>
      <dgm:spPr/>
    </dgm:pt>
  </dgm:ptLst>
  <dgm:cxnLst>
    <dgm:cxn modelId="{7B685365-25DA-4711-BB13-84C683903A82}" type="presOf" srcId="{049D2962-9F97-405D-A421-3AACF32B5B11}" destId="{68B205C7-3BEF-4EDF-B09A-B4CAC9D2DD25}" srcOrd="0" destOrd="0" presId="urn:microsoft.com/office/officeart/2005/8/layout/hProcess9"/>
    <dgm:cxn modelId="{76B76D54-D766-4065-9ABF-71E2F1E21B32}" type="presOf" srcId="{24AF7529-DBB2-4D90-8619-3D97CE01E97B}" destId="{0702CB46-144C-4B9A-9925-46F150E4CB15}" srcOrd="0" destOrd="0" presId="urn:microsoft.com/office/officeart/2005/8/layout/hProcess9"/>
    <dgm:cxn modelId="{B6049CA5-8025-4C14-A206-B75EF85ADEB4}" type="presOf" srcId="{C9E1E346-BB38-4F53-8806-672BD86950FE}" destId="{CA7B6EFC-11AA-4358-AC2B-F7F8B5BAF349}" srcOrd="0" destOrd="0" presId="urn:microsoft.com/office/officeart/2005/8/layout/hProcess9"/>
    <dgm:cxn modelId="{82FAD6C0-4E61-418D-85C4-60FE38B0795B}" srcId="{C9E1E346-BB38-4F53-8806-672BD86950FE}" destId="{049D2962-9F97-405D-A421-3AACF32B5B11}" srcOrd="0" destOrd="0" parTransId="{261866A2-6968-469B-83E2-08E20320F4A2}" sibTransId="{8BA5CF45-A1FE-4C80-83F0-110BB39E9EF7}"/>
    <dgm:cxn modelId="{6F51EEE3-8A6C-40EF-B3FE-E18700308023}" srcId="{C9E1E346-BB38-4F53-8806-672BD86950FE}" destId="{24AF7529-DBB2-4D90-8619-3D97CE01E97B}" srcOrd="1" destOrd="0" parTransId="{EFD7E855-C9AE-4324-A4C9-3634AFC4FA9D}" sibTransId="{3AA18BE6-3C4A-42C0-8228-26341725C51F}"/>
    <dgm:cxn modelId="{9E1F7EB5-8889-4BA2-A2A4-7C1D28F492DE}" type="presParOf" srcId="{CA7B6EFC-11AA-4358-AC2B-F7F8B5BAF349}" destId="{EF2A45B9-D78C-4160-9119-ABC581C88A4C}" srcOrd="0" destOrd="0" presId="urn:microsoft.com/office/officeart/2005/8/layout/hProcess9"/>
    <dgm:cxn modelId="{208B37A3-3E8E-46DF-992C-9EBED735EF3B}" type="presParOf" srcId="{CA7B6EFC-11AA-4358-AC2B-F7F8B5BAF349}" destId="{6453B643-7727-412B-BF3B-3BA35847C72B}" srcOrd="1" destOrd="0" presId="urn:microsoft.com/office/officeart/2005/8/layout/hProcess9"/>
    <dgm:cxn modelId="{8D02A514-B0C3-4922-A335-CAA0E2294943}" type="presParOf" srcId="{6453B643-7727-412B-BF3B-3BA35847C72B}" destId="{68B205C7-3BEF-4EDF-B09A-B4CAC9D2DD25}" srcOrd="0" destOrd="0" presId="urn:microsoft.com/office/officeart/2005/8/layout/hProcess9"/>
    <dgm:cxn modelId="{50D6939A-14E7-4CB7-BF6A-18B7A5483784}" type="presParOf" srcId="{6453B643-7727-412B-BF3B-3BA35847C72B}" destId="{62BB22B1-306A-418A-953C-ABE6709922DC}" srcOrd="1" destOrd="0" presId="urn:microsoft.com/office/officeart/2005/8/layout/hProcess9"/>
    <dgm:cxn modelId="{B92146CE-24C5-4C62-A867-EC380F4A0313}" type="presParOf" srcId="{6453B643-7727-412B-BF3B-3BA35847C72B}" destId="{0702CB46-144C-4B9A-9925-46F150E4CB1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EB6864-D54A-4247-A4F7-C88C48D8521D}"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n-IN"/>
        </a:p>
      </dgm:t>
    </dgm:pt>
    <dgm:pt modelId="{CEDFDAE9-B399-47DC-B651-C7E8DF38DD5F}">
      <dgm:prSet/>
      <dgm:spPr/>
      <dgm:t>
        <a:bodyPr/>
        <a:lstStyle/>
        <a:p>
          <a:pPr rtl="0"/>
          <a:r>
            <a:rPr lang="en-US"/>
            <a:t>It decomposes rapidly when exposed to heat, light or moisture. </a:t>
          </a:r>
          <a:endParaRPr lang="en-IN"/>
        </a:p>
      </dgm:t>
    </dgm:pt>
    <dgm:pt modelId="{EA2B623E-F2EA-4F49-AEDE-77D51EE96ACF}" type="parTrans" cxnId="{D7A0C118-D10E-427E-AEDA-3F84BB8A597C}">
      <dgm:prSet/>
      <dgm:spPr/>
      <dgm:t>
        <a:bodyPr/>
        <a:lstStyle/>
        <a:p>
          <a:endParaRPr lang="en-IN"/>
        </a:p>
      </dgm:t>
    </dgm:pt>
    <dgm:pt modelId="{EEF3ABB1-69FF-4F02-951F-EA5A9D9EB3F2}" type="sibTrans" cxnId="{D7A0C118-D10E-427E-AEDA-3F84BB8A597C}">
      <dgm:prSet/>
      <dgm:spPr/>
      <dgm:t>
        <a:bodyPr/>
        <a:lstStyle/>
        <a:p>
          <a:endParaRPr lang="en-IN"/>
        </a:p>
      </dgm:t>
    </dgm:pt>
    <dgm:pt modelId="{D2FB7042-54F9-4661-8FCF-7B1D7F4E6992}">
      <dgm:prSet/>
      <dgm:spPr/>
      <dgm:t>
        <a:bodyPr/>
        <a:lstStyle/>
        <a:p>
          <a:pPr rtl="0"/>
          <a:r>
            <a:rPr lang="en-US"/>
            <a:t>It dissociates into urea and hydroxide.</a:t>
          </a:r>
          <a:endParaRPr lang="en-IN"/>
        </a:p>
      </dgm:t>
    </dgm:pt>
    <dgm:pt modelId="{561CA291-5DEE-4EBA-8D8F-436BA35149CA}" type="parTrans" cxnId="{AB22619F-AAC8-4062-B1EA-6725F9FEFD13}">
      <dgm:prSet/>
      <dgm:spPr/>
      <dgm:t>
        <a:bodyPr/>
        <a:lstStyle/>
        <a:p>
          <a:endParaRPr lang="en-IN"/>
        </a:p>
      </dgm:t>
    </dgm:pt>
    <dgm:pt modelId="{2DE86484-227C-46A9-8038-D0D18E374E63}" type="sibTrans" cxnId="{AB22619F-AAC8-4062-B1EA-6725F9FEFD13}">
      <dgm:prSet/>
      <dgm:spPr/>
      <dgm:t>
        <a:bodyPr/>
        <a:lstStyle/>
        <a:p>
          <a:endParaRPr lang="en-IN"/>
        </a:p>
      </dgm:t>
    </dgm:pt>
    <dgm:pt modelId="{8FAA01F3-FBE9-4FFF-A4CB-314A748F8DEA}">
      <dgm:prSet/>
      <dgm:spPr/>
      <dgm:t>
        <a:bodyPr/>
        <a:lstStyle/>
        <a:p>
          <a:pPr rtl="0"/>
          <a:r>
            <a:rPr lang="en-US"/>
            <a:t>Its mechanism of action combines the effect of urea and hydroxide</a:t>
          </a:r>
          <a:endParaRPr lang="en-IN"/>
        </a:p>
      </dgm:t>
    </dgm:pt>
    <dgm:pt modelId="{35088893-2ED1-4E41-A14B-95347A7186CC}" type="parTrans" cxnId="{E4966E55-95E9-44E7-A7C8-A650E18CC19B}">
      <dgm:prSet/>
      <dgm:spPr/>
      <dgm:t>
        <a:bodyPr/>
        <a:lstStyle/>
        <a:p>
          <a:endParaRPr lang="en-IN"/>
        </a:p>
      </dgm:t>
    </dgm:pt>
    <dgm:pt modelId="{CBD1E3B3-3180-4F62-AE5A-D12E0167793A}" type="sibTrans" cxnId="{E4966E55-95E9-44E7-A7C8-A650E18CC19B}">
      <dgm:prSet/>
      <dgm:spPr/>
      <dgm:t>
        <a:bodyPr/>
        <a:lstStyle/>
        <a:p>
          <a:endParaRPr lang="en-IN"/>
        </a:p>
      </dgm:t>
    </dgm:pt>
    <dgm:pt modelId="{CD6C9A78-6AB1-4030-9F92-F4538F180A42}" type="pres">
      <dgm:prSet presAssocID="{32EB6864-D54A-4247-A4F7-C88C48D8521D}" presName="CompostProcess" presStyleCnt="0">
        <dgm:presLayoutVars>
          <dgm:dir/>
          <dgm:resizeHandles val="exact"/>
        </dgm:presLayoutVars>
      </dgm:prSet>
      <dgm:spPr/>
    </dgm:pt>
    <dgm:pt modelId="{1C29D42F-E307-4BC6-A542-0BC11EC05EB7}" type="pres">
      <dgm:prSet presAssocID="{32EB6864-D54A-4247-A4F7-C88C48D8521D}" presName="arrow" presStyleLbl="bgShp" presStyleIdx="0" presStyleCnt="1"/>
      <dgm:spPr/>
    </dgm:pt>
    <dgm:pt modelId="{2FD703C9-88D4-4C48-91C0-E42B1FE0F584}" type="pres">
      <dgm:prSet presAssocID="{32EB6864-D54A-4247-A4F7-C88C48D8521D}" presName="linearProcess" presStyleCnt="0"/>
      <dgm:spPr/>
    </dgm:pt>
    <dgm:pt modelId="{A567B238-1A4A-4B97-A0DE-2F6BB98CD4E2}" type="pres">
      <dgm:prSet presAssocID="{CEDFDAE9-B399-47DC-B651-C7E8DF38DD5F}" presName="textNode" presStyleLbl="node1" presStyleIdx="0" presStyleCnt="3">
        <dgm:presLayoutVars>
          <dgm:bulletEnabled val="1"/>
        </dgm:presLayoutVars>
      </dgm:prSet>
      <dgm:spPr/>
    </dgm:pt>
    <dgm:pt modelId="{0E293D32-E2A6-4A97-B90B-5B934400AF14}" type="pres">
      <dgm:prSet presAssocID="{EEF3ABB1-69FF-4F02-951F-EA5A9D9EB3F2}" presName="sibTrans" presStyleCnt="0"/>
      <dgm:spPr/>
    </dgm:pt>
    <dgm:pt modelId="{3A0421D3-3113-4B88-9D83-E4206753C864}" type="pres">
      <dgm:prSet presAssocID="{D2FB7042-54F9-4661-8FCF-7B1D7F4E6992}" presName="textNode" presStyleLbl="node1" presStyleIdx="1" presStyleCnt="3">
        <dgm:presLayoutVars>
          <dgm:bulletEnabled val="1"/>
        </dgm:presLayoutVars>
      </dgm:prSet>
      <dgm:spPr/>
    </dgm:pt>
    <dgm:pt modelId="{12B55FE3-564F-4151-A565-FDBF678C2F16}" type="pres">
      <dgm:prSet presAssocID="{2DE86484-227C-46A9-8038-D0D18E374E63}" presName="sibTrans" presStyleCnt="0"/>
      <dgm:spPr/>
    </dgm:pt>
    <dgm:pt modelId="{274AC5E7-1F4C-4473-84FF-FBB0A85E6DD6}" type="pres">
      <dgm:prSet presAssocID="{8FAA01F3-FBE9-4FFF-A4CB-314A748F8DEA}" presName="textNode" presStyleLbl="node1" presStyleIdx="2" presStyleCnt="3">
        <dgm:presLayoutVars>
          <dgm:bulletEnabled val="1"/>
        </dgm:presLayoutVars>
      </dgm:prSet>
      <dgm:spPr/>
    </dgm:pt>
  </dgm:ptLst>
  <dgm:cxnLst>
    <dgm:cxn modelId="{D7A0C118-D10E-427E-AEDA-3F84BB8A597C}" srcId="{32EB6864-D54A-4247-A4F7-C88C48D8521D}" destId="{CEDFDAE9-B399-47DC-B651-C7E8DF38DD5F}" srcOrd="0" destOrd="0" parTransId="{EA2B623E-F2EA-4F49-AEDE-77D51EE96ACF}" sibTransId="{EEF3ABB1-69FF-4F02-951F-EA5A9D9EB3F2}"/>
    <dgm:cxn modelId="{BBDFDA37-B5B7-4AE0-9C9F-C4CD4391A2C6}" type="presOf" srcId="{32EB6864-D54A-4247-A4F7-C88C48D8521D}" destId="{CD6C9A78-6AB1-4030-9F92-F4538F180A42}" srcOrd="0" destOrd="0" presId="urn:microsoft.com/office/officeart/2005/8/layout/hProcess9"/>
    <dgm:cxn modelId="{8B75F85E-6F49-4EEF-A15E-AEDE1F101EBE}" type="presOf" srcId="{8FAA01F3-FBE9-4FFF-A4CB-314A748F8DEA}" destId="{274AC5E7-1F4C-4473-84FF-FBB0A85E6DD6}" srcOrd="0" destOrd="0" presId="urn:microsoft.com/office/officeart/2005/8/layout/hProcess9"/>
    <dgm:cxn modelId="{E4966E55-95E9-44E7-A7C8-A650E18CC19B}" srcId="{32EB6864-D54A-4247-A4F7-C88C48D8521D}" destId="{8FAA01F3-FBE9-4FFF-A4CB-314A748F8DEA}" srcOrd="2" destOrd="0" parTransId="{35088893-2ED1-4E41-A14B-95347A7186CC}" sibTransId="{CBD1E3B3-3180-4F62-AE5A-D12E0167793A}"/>
    <dgm:cxn modelId="{61DDFD8D-7461-4B6C-8790-7D17A32DA580}" type="presOf" srcId="{CEDFDAE9-B399-47DC-B651-C7E8DF38DD5F}" destId="{A567B238-1A4A-4B97-A0DE-2F6BB98CD4E2}" srcOrd="0" destOrd="0" presId="urn:microsoft.com/office/officeart/2005/8/layout/hProcess9"/>
    <dgm:cxn modelId="{AB22619F-AAC8-4062-B1EA-6725F9FEFD13}" srcId="{32EB6864-D54A-4247-A4F7-C88C48D8521D}" destId="{D2FB7042-54F9-4661-8FCF-7B1D7F4E6992}" srcOrd="1" destOrd="0" parTransId="{561CA291-5DEE-4EBA-8D8F-436BA35149CA}" sibTransId="{2DE86484-227C-46A9-8038-D0D18E374E63}"/>
    <dgm:cxn modelId="{6425599F-06A6-4C2B-B653-60E5E73E60D6}" type="presOf" srcId="{D2FB7042-54F9-4661-8FCF-7B1D7F4E6992}" destId="{3A0421D3-3113-4B88-9D83-E4206753C864}" srcOrd="0" destOrd="0" presId="urn:microsoft.com/office/officeart/2005/8/layout/hProcess9"/>
    <dgm:cxn modelId="{EF5398F2-40DE-4B01-A2EA-C3A73628301F}" type="presParOf" srcId="{CD6C9A78-6AB1-4030-9F92-F4538F180A42}" destId="{1C29D42F-E307-4BC6-A542-0BC11EC05EB7}" srcOrd="0" destOrd="0" presId="urn:microsoft.com/office/officeart/2005/8/layout/hProcess9"/>
    <dgm:cxn modelId="{3A3F3066-63C6-4FFA-B646-3D05EDCD91B8}" type="presParOf" srcId="{CD6C9A78-6AB1-4030-9F92-F4538F180A42}" destId="{2FD703C9-88D4-4C48-91C0-E42B1FE0F584}" srcOrd="1" destOrd="0" presId="urn:microsoft.com/office/officeart/2005/8/layout/hProcess9"/>
    <dgm:cxn modelId="{C21E0C31-09A7-4E9B-9ACB-8DB00336DBE4}" type="presParOf" srcId="{2FD703C9-88D4-4C48-91C0-E42B1FE0F584}" destId="{A567B238-1A4A-4B97-A0DE-2F6BB98CD4E2}" srcOrd="0" destOrd="0" presId="urn:microsoft.com/office/officeart/2005/8/layout/hProcess9"/>
    <dgm:cxn modelId="{5068952F-A455-4CA1-85B7-56D1BDED4EF6}" type="presParOf" srcId="{2FD703C9-88D4-4C48-91C0-E42B1FE0F584}" destId="{0E293D32-E2A6-4A97-B90B-5B934400AF14}" srcOrd="1" destOrd="0" presId="urn:microsoft.com/office/officeart/2005/8/layout/hProcess9"/>
    <dgm:cxn modelId="{E8BB4A6C-D8D0-4979-AFE8-1F00A71C0728}" type="presParOf" srcId="{2FD703C9-88D4-4C48-91C0-E42B1FE0F584}" destId="{3A0421D3-3113-4B88-9D83-E4206753C864}" srcOrd="2" destOrd="0" presId="urn:microsoft.com/office/officeart/2005/8/layout/hProcess9"/>
    <dgm:cxn modelId="{CE044E60-4659-48EE-9FB9-075DCBDA8870}" type="presParOf" srcId="{2FD703C9-88D4-4C48-91C0-E42B1FE0F584}" destId="{12B55FE3-564F-4151-A565-FDBF678C2F16}" srcOrd="3" destOrd="0" presId="urn:microsoft.com/office/officeart/2005/8/layout/hProcess9"/>
    <dgm:cxn modelId="{D98A5096-189D-4FA9-B3E6-B43B024FCAF1}" type="presParOf" srcId="{2FD703C9-88D4-4C48-91C0-E42B1FE0F584}" destId="{274AC5E7-1F4C-4473-84FF-FBB0A85E6DD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FA8611-45F7-4FFB-8F21-F90DAEED3E67}"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DCCE5354-3490-408D-B89F-C84151FC9CD0}">
      <dgm:prSet/>
      <dgm:spPr/>
      <dgm:t>
        <a:bodyPr/>
        <a:lstStyle/>
        <a:p>
          <a:pPr rtl="0"/>
          <a:r>
            <a:rPr lang="en-IN"/>
            <a:t>used along with EDTA to clean the walls of the canal.</a:t>
          </a:r>
        </a:p>
      </dgm:t>
    </dgm:pt>
    <dgm:pt modelId="{69368619-0E55-4218-BF4F-F33E8180496A}" type="parTrans" cxnId="{9B4AC716-9F74-465A-85C8-5FDE859CB737}">
      <dgm:prSet/>
      <dgm:spPr/>
      <dgm:t>
        <a:bodyPr/>
        <a:lstStyle/>
        <a:p>
          <a:endParaRPr lang="en-IN"/>
        </a:p>
      </dgm:t>
    </dgm:pt>
    <dgm:pt modelId="{7EE3E5B0-343D-41DF-964B-B0CEE1BBF870}" type="sibTrans" cxnId="{9B4AC716-9F74-465A-85C8-5FDE859CB737}">
      <dgm:prSet/>
      <dgm:spPr/>
      <dgm:t>
        <a:bodyPr/>
        <a:lstStyle/>
        <a:p>
          <a:endParaRPr lang="en-IN"/>
        </a:p>
      </dgm:t>
    </dgm:pt>
    <dgm:pt modelId="{18367AF8-3EE2-4FEE-9DC0-8F46EEA4130E}">
      <dgm:prSet/>
      <dgm:spPr/>
      <dgm:t>
        <a:bodyPr/>
        <a:lstStyle/>
        <a:p>
          <a:pPr rtl="0"/>
          <a:r>
            <a:rPr lang="en-IN"/>
            <a:t>It is less caustic than NaOCl. But has greater solvent action and is more germicidal than H</a:t>
          </a:r>
          <a:r>
            <a:rPr lang="en-IN" baseline="-25000"/>
            <a:t>2</a:t>
          </a:r>
          <a:r>
            <a:rPr lang="en-IN"/>
            <a:t>O</a:t>
          </a:r>
          <a:r>
            <a:rPr lang="en-IN" baseline="-25000"/>
            <a:t>2</a:t>
          </a:r>
          <a:r>
            <a:rPr lang="en-IN"/>
            <a:t>. </a:t>
          </a:r>
        </a:p>
      </dgm:t>
    </dgm:pt>
    <dgm:pt modelId="{A2922E39-8275-42F4-A7DC-08D1B8CFAA76}" type="parTrans" cxnId="{F9D6B701-1175-4FD7-8E92-B523A6B9F71E}">
      <dgm:prSet/>
      <dgm:spPr/>
      <dgm:t>
        <a:bodyPr/>
        <a:lstStyle/>
        <a:p>
          <a:endParaRPr lang="en-IN"/>
        </a:p>
      </dgm:t>
    </dgm:pt>
    <dgm:pt modelId="{8F269049-5467-428A-86F2-7505D2792388}" type="sibTrans" cxnId="{F9D6B701-1175-4FD7-8E92-B523A6B9F71E}">
      <dgm:prSet/>
      <dgm:spPr/>
      <dgm:t>
        <a:bodyPr/>
        <a:lstStyle/>
        <a:p>
          <a:endParaRPr lang="en-IN"/>
        </a:p>
      </dgm:t>
    </dgm:pt>
    <dgm:pt modelId="{3BCC834A-496F-40AE-8A48-FEA21B5C0C6B}">
      <dgm:prSet/>
      <dgm:spPr/>
      <dgm:t>
        <a:bodyPr/>
        <a:lstStyle/>
        <a:p>
          <a:pPr rtl="0"/>
          <a:r>
            <a:rPr lang="en-IN"/>
            <a:t>Primarily it is used during early stages of preparation to eliminate soft tissue blockage. </a:t>
          </a:r>
        </a:p>
      </dgm:t>
    </dgm:pt>
    <dgm:pt modelId="{E84EE82D-EE5D-468F-A91E-554E703A0D18}" type="parTrans" cxnId="{84CA4C07-B847-4564-B7C2-60558B5A7219}">
      <dgm:prSet/>
      <dgm:spPr/>
      <dgm:t>
        <a:bodyPr/>
        <a:lstStyle/>
        <a:p>
          <a:endParaRPr lang="en-IN"/>
        </a:p>
      </dgm:t>
    </dgm:pt>
    <dgm:pt modelId="{A191D47C-6B34-43B9-91E9-53B07607D00E}" type="sibTrans" cxnId="{84CA4C07-B847-4564-B7C2-60558B5A7219}">
      <dgm:prSet/>
      <dgm:spPr/>
      <dgm:t>
        <a:bodyPr/>
        <a:lstStyle/>
        <a:p>
          <a:endParaRPr lang="en-IN"/>
        </a:p>
      </dgm:t>
    </dgm:pt>
    <dgm:pt modelId="{423F491A-CA38-45A7-BAAF-EBD63DB5D449}">
      <dgm:prSet/>
      <dgm:spPr/>
      <dgm:t>
        <a:bodyPr/>
        <a:lstStyle/>
        <a:p>
          <a:pPr rtl="0"/>
          <a:r>
            <a:rPr lang="en-IN"/>
            <a:t>enhances root canal lubrication without softening dentine. </a:t>
          </a:r>
        </a:p>
      </dgm:t>
    </dgm:pt>
    <dgm:pt modelId="{A8570178-25F8-4348-AFCE-20B4E0DEFAC7}" type="parTrans" cxnId="{DF52337D-E670-4B96-BA1D-4276267B9115}">
      <dgm:prSet/>
      <dgm:spPr/>
      <dgm:t>
        <a:bodyPr/>
        <a:lstStyle/>
        <a:p>
          <a:endParaRPr lang="en-IN"/>
        </a:p>
      </dgm:t>
    </dgm:pt>
    <dgm:pt modelId="{4CF3CDFB-16A9-484A-BEA4-76847E767750}" type="sibTrans" cxnId="{DF52337D-E670-4B96-BA1D-4276267B9115}">
      <dgm:prSet/>
      <dgm:spPr/>
      <dgm:t>
        <a:bodyPr/>
        <a:lstStyle/>
        <a:p>
          <a:endParaRPr lang="en-IN"/>
        </a:p>
      </dgm:t>
    </dgm:pt>
    <dgm:pt modelId="{982F3826-CEFC-40E6-BD88-60FD031AF83C}" type="pres">
      <dgm:prSet presAssocID="{DEFA8611-45F7-4FFB-8F21-F90DAEED3E67}" presName="linear" presStyleCnt="0">
        <dgm:presLayoutVars>
          <dgm:animLvl val="lvl"/>
          <dgm:resizeHandles val="exact"/>
        </dgm:presLayoutVars>
      </dgm:prSet>
      <dgm:spPr/>
    </dgm:pt>
    <dgm:pt modelId="{7009E74B-8660-4073-AC0C-4C35F902B6C5}" type="pres">
      <dgm:prSet presAssocID="{DCCE5354-3490-408D-B89F-C84151FC9CD0}" presName="parentText" presStyleLbl="node1" presStyleIdx="0" presStyleCnt="4">
        <dgm:presLayoutVars>
          <dgm:chMax val="0"/>
          <dgm:bulletEnabled val="1"/>
        </dgm:presLayoutVars>
      </dgm:prSet>
      <dgm:spPr/>
    </dgm:pt>
    <dgm:pt modelId="{F9B6920E-BEFB-43CD-A2EE-86EDDF4333DA}" type="pres">
      <dgm:prSet presAssocID="{7EE3E5B0-343D-41DF-964B-B0CEE1BBF870}" presName="spacer" presStyleCnt="0"/>
      <dgm:spPr/>
    </dgm:pt>
    <dgm:pt modelId="{EBE3CF02-A3C5-4956-BB44-95C79812767E}" type="pres">
      <dgm:prSet presAssocID="{18367AF8-3EE2-4FEE-9DC0-8F46EEA4130E}" presName="parentText" presStyleLbl="node1" presStyleIdx="1" presStyleCnt="4">
        <dgm:presLayoutVars>
          <dgm:chMax val="0"/>
          <dgm:bulletEnabled val="1"/>
        </dgm:presLayoutVars>
      </dgm:prSet>
      <dgm:spPr/>
    </dgm:pt>
    <dgm:pt modelId="{4CBD5616-5546-40B8-9C41-0FCED0F49264}" type="pres">
      <dgm:prSet presAssocID="{8F269049-5467-428A-86F2-7505D2792388}" presName="spacer" presStyleCnt="0"/>
      <dgm:spPr/>
    </dgm:pt>
    <dgm:pt modelId="{1F44715B-D90F-4ECE-8864-B364C1A04E56}" type="pres">
      <dgm:prSet presAssocID="{3BCC834A-496F-40AE-8A48-FEA21B5C0C6B}" presName="parentText" presStyleLbl="node1" presStyleIdx="2" presStyleCnt="4">
        <dgm:presLayoutVars>
          <dgm:chMax val="0"/>
          <dgm:bulletEnabled val="1"/>
        </dgm:presLayoutVars>
      </dgm:prSet>
      <dgm:spPr/>
    </dgm:pt>
    <dgm:pt modelId="{20D7378D-81A9-4BC6-B20C-7B45AF269B88}" type="pres">
      <dgm:prSet presAssocID="{A191D47C-6B34-43B9-91E9-53B07607D00E}" presName="spacer" presStyleCnt="0"/>
      <dgm:spPr/>
    </dgm:pt>
    <dgm:pt modelId="{27B4717F-E297-42A3-A99A-357B27F15D60}" type="pres">
      <dgm:prSet presAssocID="{423F491A-CA38-45A7-BAAF-EBD63DB5D449}" presName="parentText" presStyleLbl="node1" presStyleIdx="3" presStyleCnt="4">
        <dgm:presLayoutVars>
          <dgm:chMax val="0"/>
          <dgm:bulletEnabled val="1"/>
        </dgm:presLayoutVars>
      </dgm:prSet>
      <dgm:spPr/>
    </dgm:pt>
  </dgm:ptLst>
  <dgm:cxnLst>
    <dgm:cxn modelId="{F9D6B701-1175-4FD7-8E92-B523A6B9F71E}" srcId="{DEFA8611-45F7-4FFB-8F21-F90DAEED3E67}" destId="{18367AF8-3EE2-4FEE-9DC0-8F46EEA4130E}" srcOrd="1" destOrd="0" parTransId="{A2922E39-8275-42F4-A7DC-08D1B8CFAA76}" sibTransId="{8F269049-5467-428A-86F2-7505D2792388}"/>
    <dgm:cxn modelId="{6390D204-1C0F-4B2C-950F-315DDD2D786E}" type="presOf" srcId="{3BCC834A-496F-40AE-8A48-FEA21B5C0C6B}" destId="{1F44715B-D90F-4ECE-8864-B364C1A04E56}" srcOrd="0" destOrd="0" presId="urn:microsoft.com/office/officeart/2005/8/layout/vList2"/>
    <dgm:cxn modelId="{84CA4C07-B847-4564-B7C2-60558B5A7219}" srcId="{DEFA8611-45F7-4FFB-8F21-F90DAEED3E67}" destId="{3BCC834A-496F-40AE-8A48-FEA21B5C0C6B}" srcOrd="2" destOrd="0" parTransId="{E84EE82D-EE5D-468F-A91E-554E703A0D18}" sibTransId="{A191D47C-6B34-43B9-91E9-53B07607D00E}"/>
    <dgm:cxn modelId="{9B4AC716-9F74-465A-85C8-5FDE859CB737}" srcId="{DEFA8611-45F7-4FFB-8F21-F90DAEED3E67}" destId="{DCCE5354-3490-408D-B89F-C84151FC9CD0}" srcOrd="0" destOrd="0" parTransId="{69368619-0E55-4218-BF4F-F33E8180496A}" sibTransId="{7EE3E5B0-343D-41DF-964B-B0CEE1BBF870}"/>
    <dgm:cxn modelId="{749D357B-D7E1-4C17-8D1F-59324F5A29F8}" type="presOf" srcId="{DCCE5354-3490-408D-B89F-C84151FC9CD0}" destId="{7009E74B-8660-4073-AC0C-4C35F902B6C5}" srcOrd="0" destOrd="0" presId="urn:microsoft.com/office/officeart/2005/8/layout/vList2"/>
    <dgm:cxn modelId="{DF52337D-E670-4B96-BA1D-4276267B9115}" srcId="{DEFA8611-45F7-4FFB-8F21-F90DAEED3E67}" destId="{423F491A-CA38-45A7-BAAF-EBD63DB5D449}" srcOrd="3" destOrd="0" parTransId="{A8570178-25F8-4348-AFCE-20B4E0DEFAC7}" sibTransId="{4CF3CDFB-16A9-484A-BEA4-76847E767750}"/>
    <dgm:cxn modelId="{86F16297-3D04-4274-A4A1-9B6F01C7607F}" type="presOf" srcId="{DEFA8611-45F7-4FFB-8F21-F90DAEED3E67}" destId="{982F3826-CEFC-40E6-BD88-60FD031AF83C}" srcOrd="0" destOrd="0" presId="urn:microsoft.com/office/officeart/2005/8/layout/vList2"/>
    <dgm:cxn modelId="{770693A7-C827-4D21-A96B-814C6B958E43}" type="presOf" srcId="{423F491A-CA38-45A7-BAAF-EBD63DB5D449}" destId="{27B4717F-E297-42A3-A99A-357B27F15D60}" srcOrd="0" destOrd="0" presId="urn:microsoft.com/office/officeart/2005/8/layout/vList2"/>
    <dgm:cxn modelId="{AE5E56D7-CD63-4248-88A0-E363E6CE945F}" type="presOf" srcId="{18367AF8-3EE2-4FEE-9DC0-8F46EEA4130E}" destId="{EBE3CF02-A3C5-4956-BB44-95C79812767E}" srcOrd="0" destOrd="0" presId="urn:microsoft.com/office/officeart/2005/8/layout/vList2"/>
    <dgm:cxn modelId="{B5BC9919-5FC4-431A-8849-14FD8A733C3F}" type="presParOf" srcId="{982F3826-CEFC-40E6-BD88-60FD031AF83C}" destId="{7009E74B-8660-4073-AC0C-4C35F902B6C5}" srcOrd="0" destOrd="0" presId="urn:microsoft.com/office/officeart/2005/8/layout/vList2"/>
    <dgm:cxn modelId="{0CBED66E-2270-415F-BE78-6C1643A8E294}" type="presParOf" srcId="{982F3826-CEFC-40E6-BD88-60FD031AF83C}" destId="{F9B6920E-BEFB-43CD-A2EE-86EDDF4333DA}" srcOrd="1" destOrd="0" presId="urn:microsoft.com/office/officeart/2005/8/layout/vList2"/>
    <dgm:cxn modelId="{1BD43046-80B4-4145-9F51-4134BC3024FB}" type="presParOf" srcId="{982F3826-CEFC-40E6-BD88-60FD031AF83C}" destId="{EBE3CF02-A3C5-4956-BB44-95C79812767E}" srcOrd="2" destOrd="0" presId="urn:microsoft.com/office/officeart/2005/8/layout/vList2"/>
    <dgm:cxn modelId="{D04DFECC-F744-4BB5-9626-1884E8C26534}" type="presParOf" srcId="{982F3826-CEFC-40E6-BD88-60FD031AF83C}" destId="{4CBD5616-5546-40B8-9C41-0FCED0F49264}" srcOrd="3" destOrd="0" presId="urn:microsoft.com/office/officeart/2005/8/layout/vList2"/>
    <dgm:cxn modelId="{E02F9CA1-8F14-46F5-8E6D-659C5DDA61BD}" type="presParOf" srcId="{982F3826-CEFC-40E6-BD88-60FD031AF83C}" destId="{1F44715B-D90F-4ECE-8864-B364C1A04E56}" srcOrd="4" destOrd="0" presId="urn:microsoft.com/office/officeart/2005/8/layout/vList2"/>
    <dgm:cxn modelId="{EAEC5776-C697-4328-BD6E-37832587C7CF}" type="presParOf" srcId="{982F3826-CEFC-40E6-BD88-60FD031AF83C}" destId="{20D7378D-81A9-4BC6-B20C-7B45AF269B88}" srcOrd="5" destOrd="0" presId="urn:microsoft.com/office/officeart/2005/8/layout/vList2"/>
    <dgm:cxn modelId="{0C91ADA0-6202-48A7-B61C-9AF120029E22}" type="presParOf" srcId="{982F3826-CEFC-40E6-BD88-60FD031AF83C}" destId="{27B4717F-E297-42A3-A99A-357B27F15D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0E75F-C107-4FBF-9293-C1572B828C74}" type="doc">
      <dgm:prSet loTypeId="urn:microsoft.com/office/officeart/2005/8/layout/default#3" loCatId="list" qsTypeId="urn:microsoft.com/office/officeart/2005/8/quickstyle/simple1" qsCatId="simple" csTypeId="urn:microsoft.com/office/officeart/2005/8/colors/colorful4" csCatId="colorful" phldr="1"/>
      <dgm:spPr/>
      <dgm:t>
        <a:bodyPr/>
        <a:lstStyle/>
        <a:p>
          <a:endParaRPr lang="en-IN"/>
        </a:p>
      </dgm:t>
    </dgm:pt>
    <dgm:pt modelId="{4DDFB116-7A2C-40F8-9996-464E63E65EA3}">
      <dgm:prSet/>
      <dgm:spPr/>
      <dgm:t>
        <a:bodyPr/>
        <a:lstStyle/>
        <a:p>
          <a:pPr rtl="0"/>
          <a:r>
            <a:rPr lang="en-IN" dirty="0"/>
            <a:t>It dissociates more slowly so, its effervescence is prolonged but not as pronounced. </a:t>
          </a:r>
        </a:p>
      </dgm:t>
    </dgm:pt>
    <dgm:pt modelId="{99A794EB-44C0-4C7B-B24E-B8056CD1A92C}" type="parTrans" cxnId="{E04143F0-B1D6-44BD-89DE-E47F6D00628C}">
      <dgm:prSet/>
      <dgm:spPr/>
      <dgm:t>
        <a:bodyPr/>
        <a:lstStyle/>
        <a:p>
          <a:endParaRPr lang="en-IN"/>
        </a:p>
      </dgm:t>
    </dgm:pt>
    <dgm:pt modelId="{B6C85B36-7666-4ECD-93B5-01958C30AF89}" type="sibTrans" cxnId="{E04143F0-B1D6-44BD-89DE-E47F6D00628C}">
      <dgm:prSet/>
      <dgm:spPr/>
      <dgm:t>
        <a:bodyPr/>
        <a:lstStyle/>
        <a:p>
          <a:endParaRPr lang="en-IN"/>
        </a:p>
      </dgm:t>
    </dgm:pt>
    <dgm:pt modelId="{0049C46F-55AF-40D4-A768-B237B1D78153}">
      <dgm:prSet/>
      <dgm:spPr/>
      <dgm:t>
        <a:bodyPr/>
        <a:lstStyle/>
        <a:p>
          <a:pPr rtl="0"/>
          <a:r>
            <a:rPr lang="en-US" dirty="0"/>
            <a:t>Antibacterial property and tissue dissolving property of </a:t>
          </a:r>
          <a:r>
            <a:rPr lang="en-US" dirty="0" err="1"/>
            <a:t>glyoxide</a:t>
          </a:r>
          <a:r>
            <a:rPr lang="en-US" dirty="0"/>
            <a:t> is less than that of </a:t>
          </a:r>
          <a:r>
            <a:rPr lang="en-US" dirty="0" err="1"/>
            <a:t>NaOCl</a:t>
          </a:r>
          <a:r>
            <a:rPr lang="en-US" dirty="0"/>
            <a:t>. </a:t>
          </a:r>
          <a:endParaRPr lang="en-IN" dirty="0"/>
        </a:p>
      </dgm:t>
    </dgm:pt>
    <dgm:pt modelId="{27AB87E7-F5F1-4544-B996-B4888A616886}" type="parTrans" cxnId="{1A92B523-2598-4118-A8F5-25068FA47841}">
      <dgm:prSet/>
      <dgm:spPr/>
      <dgm:t>
        <a:bodyPr/>
        <a:lstStyle/>
        <a:p>
          <a:endParaRPr lang="en-IN"/>
        </a:p>
      </dgm:t>
    </dgm:pt>
    <dgm:pt modelId="{B93A6E13-8666-466B-B6B5-D01DD3502992}" type="sibTrans" cxnId="{1A92B523-2598-4118-A8F5-25068FA47841}">
      <dgm:prSet/>
      <dgm:spPr/>
      <dgm:t>
        <a:bodyPr/>
        <a:lstStyle/>
        <a:p>
          <a:endParaRPr lang="en-IN"/>
        </a:p>
      </dgm:t>
    </dgm:pt>
    <dgm:pt modelId="{A96651F7-29DA-4483-BE4F-84A4E957A2EC}" type="pres">
      <dgm:prSet presAssocID="{DBF0E75F-C107-4FBF-9293-C1572B828C74}" presName="diagram" presStyleCnt="0">
        <dgm:presLayoutVars>
          <dgm:dir/>
          <dgm:resizeHandles val="exact"/>
        </dgm:presLayoutVars>
      </dgm:prSet>
      <dgm:spPr/>
    </dgm:pt>
    <dgm:pt modelId="{07F13762-1D26-49CE-8348-865C57698B3E}" type="pres">
      <dgm:prSet presAssocID="{4DDFB116-7A2C-40F8-9996-464E63E65EA3}" presName="node" presStyleLbl="node1" presStyleIdx="0" presStyleCnt="2">
        <dgm:presLayoutVars>
          <dgm:bulletEnabled val="1"/>
        </dgm:presLayoutVars>
      </dgm:prSet>
      <dgm:spPr/>
    </dgm:pt>
    <dgm:pt modelId="{14CCB4AA-40B0-4716-A3CA-03D957F02296}" type="pres">
      <dgm:prSet presAssocID="{B6C85B36-7666-4ECD-93B5-01958C30AF89}" presName="sibTrans" presStyleCnt="0"/>
      <dgm:spPr/>
    </dgm:pt>
    <dgm:pt modelId="{CC19304A-EA56-46DE-A26D-A003EB5A855C}" type="pres">
      <dgm:prSet presAssocID="{0049C46F-55AF-40D4-A768-B237B1D78153}" presName="node" presStyleLbl="node1" presStyleIdx="1" presStyleCnt="2">
        <dgm:presLayoutVars>
          <dgm:bulletEnabled val="1"/>
        </dgm:presLayoutVars>
      </dgm:prSet>
      <dgm:spPr/>
    </dgm:pt>
  </dgm:ptLst>
  <dgm:cxnLst>
    <dgm:cxn modelId="{1A92B523-2598-4118-A8F5-25068FA47841}" srcId="{DBF0E75F-C107-4FBF-9293-C1572B828C74}" destId="{0049C46F-55AF-40D4-A768-B237B1D78153}" srcOrd="1" destOrd="0" parTransId="{27AB87E7-F5F1-4544-B996-B4888A616886}" sibTransId="{B93A6E13-8666-466B-B6B5-D01DD3502992}"/>
    <dgm:cxn modelId="{6BA9B2BC-1648-42EA-9E35-BB41256F5EEE}" type="presOf" srcId="{4DDFB116-7A2C-40F8-9996-464E63E65EA3}" destId="{07F13762-1D26-49CE-8348-865C57698B3E}" srcOrd="0" destOrd="0" presId="urn:microsoft.com/office/officeart/2005/8/layout/default#3"/>
    <dgm:cxn modelId="{4F8E03C1-B709-4244-BC6C-7F0DB0BA23B4}" type="presOf" srcId="{0049C46F-55AF-40D4-A768-B237B1D78153}" destId="{CC19304A-EA56-46DE-A26D-A003EB5A855C}" srcOrd="0" destOrd="0" presId="urn:microsoft.com/office/officeart/2005/8/layout/default#3"/>
    <dgm:cxn modelId="{F1F0BFDA-678F-4081-BB3A-F25465C1EB9E}" type="presOf" srcId="{DBF0E75F-C107-4FBF-9293-C1572B828C74}" destId="{A96651F7-29DA-4483-BE4F-84A4E957A2EC}" srcOrd="0" destOrd="0" presId="urn:microsoft.com/office/officeart/2005/8/layout/default#3"/>
    <dgm:cxn modelId="{E04143F0-B1D6-44BD-89DE-E47F6D00628C}" srcId="{DBF0E75F-C107-4FBF-9293-C1572B828C74}" destId="{4DDFB116-7A2C-40F8-9996-464E63E65EA3}" srcOrd="0" destOrd="0" parTransId="{99A794EB-44C0-4C7B-B24E-B8056CD1A92C}" sibTransId="{B6C85B36-7666-4ECD-93B5-01958C30AF89}"/>
    <dgm:cxn modelId="{34A739AB-9A0D-4A5A-B340-50A3E7865456}" type="presParOf" srcId="{A96651F7-29DA-4483-BE4F-84A4E957A2EC}" destId="{07F13762-1D26-49CE-8348-865C57698B3E}" srcOrd="0" destOrd="0" presId="urn:microsoft.com/office/officeart/2005/8/layout/default#3"/>
    <dgm:cxn modelId="{E96AE4C3-FD4F-4F50-9E2A-A51B70258391}" type="presParOf" srcId="{A96651F7-29DA-4483-BE4F-84A4E957A2EC}" destId="{14CCB4AA-40B0-4716-A3CA-03D957F02296}" srcOrd="1" destOrd="0" presId="urn:microsoft.com/office/officeart/2005/8/layout/default#3"/>
    <dgm:cxn modelId="{D2A6191D-2188-479D-B28E-2D764385218B}" type="presParOf" srcId="{A96651F7-29DA-4483-BE4F-84A4E957A2EC}" destId="{CC19304A-EA56-46DE-A26D-A003EB5A855C}" srcOrd="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0A486C-6AC8-4E8B-BCD8-A886693663E0}"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n-IN"/>
        </a:p>
      </dgm:t>
    </dgm:pt>
    <dgm:pt modelId="{212261A1-8B70-4D2B-9F00-5221E41E191D}">
      <dgm:prSet/>
      <dgm:spPr/>
      <dgm:t>
        <a:bodyPr/>
        <a:lstStyle/>
        <a:p>
          <a:pPr rtl="0"/>
          <a:r>
            <a:rPr lang="en-US"/>
            <a:t>Lactic acid</a:t>
          </a:r>
          <a:endParaRPr lang="en-IN"/>
        </a:p>
      </dgm:t>
    </dgm:pt>
    <dgm:pt modelId="{3EDEED7C-1B55-4E88-B105-73CA570B00A0}" type="parTrans" cxnId="{2AF2B8CE-DBE7-4CDE-8D95-9612D5076CFB}">
      <dgm:prSet/>
      <dgm:spPr/>
      <dgm:t>
        <a:bodyPr/>
        <a:lstStyle/>
        <a:p>
          <a:endParaRPr lang="en-IN"/>
        </a:p>
      </dgm:t>
    </dgm:pt>
    <dgm:pt modelId="{F8A3346C-5302-4D7D-820D-B6099669B2F0}" type="sibTrans" cxnId="{2AF2B8CE-DBE7-4CDE-8D95-9612D5076CFB}">
      <dgm:prSet/>
      <dgm:spPr/>
      <dgm:t>
        <a:bodyPr/>
        <a:lstStyle/>
        <a:p>
          <a:endParaRPr lang="en-IN"/>
        </a:p>
      </dgm:t>
    </dgm:pt>
    <dgm:pt modelId="{3CA754EA-8D49-42A0-8F93-7B646C3FF03E}">
      <dgm:prSet/>
      <dgm:spPr/>
      <dgm:t>
        <a:bodyPr/>
        <a:lstStyle/>
        <a:p>
          <a:pPr rtl="0"/>
          <a:r>
            <a:rPr lang="en-US"/>
            <a:t>Tannic acid</a:t>
          </a:r>
          <a:endParaRPr lang="en-IN"/>
        </a:p>
      </dgm:t>
    </dgm:pt>
    <dgm:pt modelId="{070C9925-F39F-4C88-9B3E-D78741D73D6B}" type="parTrans" cxnId="{4FF03D83-FC3B-4D00-AC41-9B93BB962174}">
      <dgm:prSet/>
      <dgm:spPr/>
      <dgm:t>
        <a:bodyPr/>
        <a:lstStyle/>
        <a:p>
          <a:endParaRPr lang="en-IN"/>
        </a:p>
      </dgm:t>
    </dgm:pt>
    <dgm:pt modelId="{F49CA924-49A4-4259-A658-BE29D40465FE}" type="sibTrans" cxnId="{4FF03D83-FC3B-4D00-AC41-9B93BB962174}">
      <dgm:prSet/>
      <dgm:spPr/>
      <dgm:t>
        <a:bodyPr/>
        <a:lstStyle/>
        <a:p>
          <a:endParaRPr lang="en-IN"/>
        </a:p>
      </dgm:t>
    </dgm:pt>
    <dgm:pt modelId="{CB1F6647-1ED6-4AC7-AFF2-3BAB93B5FD5B}">
      <dgm:prSet/>
      <dgm:spPr/>
      <dgm:t>
        <a:bodyPr/>
        <a:lstStyle/>
        <a:p>
          <a:pPr rtl="0"/>
          <a:r>
            <a:rPr lang="en-US"/>
            <a:t>Citric acid</a:t>
          </a:r>
          <a:endParaRPr lang="en-IN"/>
        </a:p>
      </dgm:t>
    </dgm:pt>
    <dgm:pt modelId="{4C8C42FA-06FD-401B-B76B-654FDC6FE9F1}" type="parTrans" cxnId="{6B31D7C3-B57E-4A47-9EB3-22EE1D9EE847}">
      <dgm:prSet/>
      <dgm:spPr/>
      <dgm:t>
        <a:bodyPr/>
        <a:lstStyle/>
        <a:p>
          <a:endParaRPr lang="en-IN"/>
        </a:p>
      </dgm:t>
    </dgm:pt>
    <dgm:pt modelId="{F5C7D0B3-C540-4CC5-8453-3A3A8F9A5DFF}" type="sibTrans" cxnId="{6B31D7C3-B57E-4A47-9EB3-22EE1D9EE847}">
      <dgm:prSet/>
      <dgm:spPr/>
      <dgm:t>
        <a:bodyPr/>
        <a:lstStyle/>
        <a:p>
          <a:endParaRPr lang="en-IN"/>
        </a:p>
      </dgm:t>
    </dgm:pt>
    <dgm:pt modelId="{6F4E5690-D375-470C-BC86-BB24E5763F54}" type="pres">
      <dgm:prSet presAssocID="{5A0A486C-6AC8-4E8B-BCD8-A886693663E0}" presName="compositeShape" presStyleCnt="0">
        <dgm:presLayoutVars>
          <dgm:chMax val="7"/>
          <dgm:dir/>
          <dgm:resizeHandles val="exact"/>
        </dgm:presLayoutVars>
      </dgm:prSet>
      <dgm:spPr/>
    </dgm:pt>
    <dgm:pt modelId="{7EC54C90-503F-418C-B7BA-1038F002C310}" type="pres">
      <dgm:prSet presAssocID="{212261A1-8B70-4D2B-9F00-5221E41E191D}" presName="circ1" presStyleLbl="vennNode1" presStyleIdx="0" presStyleCnt="3"/>
      <dgm:spPr/>
    </dgm:pt>
    <dgm:pt modelId="{7E680E07-E22F-4DB9-B906-5AB69A7C6ADC}" type="pres">
      <dgm:prSet presAssocID="{212261A1-8B70-4D2B-9F00-5221E41E191D}" presName="circ1Tx" presStyleLbl="revTx" presStyleIdx="0" presStyleCnt="0">
        <dgm:presLayoutVars>
          <dgm:chMax val="0"/>
          <dgm:chPref val="0"/>
          <dgm:bulletEnabled val="1"/>
        </dgm:presLayoutVars>
      </dgm:prSet>
      <dgm:spPr/>
    </dgm:pt>
    <dgm:pt modelId="{EA101923-17E1-4424-BDC5-2A0EE2C95CDE}" type="pres">
      <dgm:prSet presAssocID="{3CA754EA-8D49-42A0-8F93-7B646C3FF03E}" presName="circ2" presStyleLbl="vennNode1" presStyleIdx="1" presStyleCnt="3"/>
      <dgm:spPr/>
    </dgm:pt>
    <dgm:pt modelId="{EBB62437-EF62-4A47-B452-ABB1E84A9E2B}" type="pres">
      <dgm:prSet presAssocID="{3CA754EA-8D49-42A0-8F93-7B646C3FF03E}" presName="circ2Tx" presStyleLbl="revTx" presStyleIdx="0" presStyleCnt="0">
        <dgm:presLayoutVars>
          <dgm:chMax val="0"/>
          <dgm:chPref val="0"/>
          <dgm:bulletEnabled val="1"/>
        </dgm:presLayoutVars>
      </dgm:prSet>
      <dgm:spPr/>
    </dgm:pt>
    <dgm:pt modelId="{04CC5A18-59AB-4FD2-8806-2EB82D67ED3D}" type="pres">
      <dgm:prSet presAssocID="{CB1F6647-1ED6-4AC7-AFF2-3BAB93B5FD5B}" presName="circ3" presStyleLbl="vennNode1" presStyleIdx="2" presStyleCnt="3"/>
      <dgm:spPr/>
    </dgm:pt>
    <dgm:pt modelId="{3DA4AD74-A258-4CB7-BFAF-15F850A88436}" type="pres">
      <dgm:prSet presAssocID="{CB1F6647-1ED6-4AC7-AFF2-3BAB93B5FD5B}" presName="circ3Tx" presStyleLbl="revTx" presStyleIdx="0" presStyleCnt="0">
        <dgm:presLayoutVars>
          <dgm:chMax val="0"/>
          <dgm:chPref val="0"/>
          <dgm:bulletEnabled val="1"/>
        </dgm:presLayoutVars>
      </dgm:prSet>
      <dgm:spPr/>
    </dgm:pt>
  </dgm:ptLst>
  <dgm:cxnLst>
    <dgm:cxn modelId="{68804504-0FAA-4ECB-B32A-9BB6500CDCAD}" type="presOf" srcId="{212261A1-8B70-4D2B-9F00-5221E41E191D}" destId="{7E680E07-E22F-4DB9-B906-5AB69A7C6ADC}" srcOrd="1" destOrd="0" presId="urn:microsoft.com/office/officeart/2005/8/layout/venn1"/>
    <dgm:cxn modelId="{41282617-6126-4CC5-9C8E-CEAA2B95AEDA}" type="presOf" srcId="{212261A1-8B70-4D2B-9F00-5221E41E191D}" destId="{7EC54C90-503F-418C-B7BA-1038F002C310}" srcOrd="0" destOrd="0" presId="urn:microsoft.com/office/officeart/2005/8/layout/venn1"/>
    <dgm:cxn modelId="{4FF03D83-FC3B-4D00-AC41-9B93BB962174}" srcId="{5A0A486C-6AC8-4E8B-BCD8-A886693663E0}" destId="{3CA754EA-8D49-42A0-8F93-7B646C3FF03E}" srcOrd="1" destOrd="0" parTransId="{070C9925-F39F-4C88-9B3E-D78741D73D6B}" sibTransId="{F49CA924-49A4-4259-A658-BE29D40465FE}"/>
    <dgm:cxn modelId="{4122C6C2-A4B4-4D32-B9A0-328F58382A9A}" type="presOf" srcId="{CB1F6647-1ED6-4AC7-AFF2-3BAB93B5FD5B}" destId="{3DA4AD74-A258-4CB7-BFAF-15F850A88436}" srcOrd="1" destOrd="0" presId="urn:microsoft.com/office/officeart/2005/8/layout/venn1"/>
    <dgm:cxn modelId="{6B31D7C3-B57E-4A47-9EB3-22EE1D9EE847}" srcId="{5A0A486C-6AC8-4E8B-BCD8-A886693663E0}" destId="{CB1F6647-1ED6-4AC7-AFF2-3BAB93B5FD5B}" srcOrd="2" destOrd="0" parTransId="{4C8C42FA-06FD-401B-B76B-654FDC6FE9F1}" sibTransId="{F5C7D0B3-C540-4CC5-8453-3A3A8F9A5DFF}"/>
    <dgm:cxn modelId="{2AF2B8CE-DBE7-4CDE-8D95-9612D5076CFB}" srcId="{5A0A486C-6AC8-4E8B-BCD8-A886693663E0}" destId="{212261A1-8B70-4D2B-9F00-5221E41E191D}" srcOrd="0" destOrd="0" parTransId="{3EDEED7C-1B55-4E88-B105-73CA570B00A0}" sibTransId="{F8A3346C-5302-4D7D-820D-B6099669B2F0}"/>
    <dgm:cxn modelId="{B87124D0-3567-4635-8E3F-7C6FDD9A973A}" type="presOf" srcId="{3CA754EA-8D49-42A0-8F93-7B646C3FF03E}" destId="{EA101923-17E1-4424-BDC5-2A0EE2C95CDE}" srcOrd="0" destOrd="0" presId="urn:microsoft.com/office/officeart/2005/8/layout/venn1"/>
    <dgm:cxn modelId="{30B10AD5-71F9-4CC5-A9FD-DD33F6FA1637}" type="presOf" srcId="{CB1F6647-1ED6-4AC7-AFF2-3BAB93B5FD5B}" destId="{04CC5A18-59AB-4FD2-8806-2EB82D67ED3D}" srcOrd="0" destOrd="0" presId="urn:microsoft.com/office/officeart/2005/8/layout/venn1"/>
    <dgm:cxn modelId="{9604AFE1-8DCD-4885-9E0C-972F807A5850}" type="presOf" srcId="{5A0A486C-6AC8-4E8B-BCD8-A886693663E0}" destId="{6F4E5690-D375-470C-BC86-BB24E5763F54}" srcOrd="0" destOrd="0" presId="urn:microsoft.com/office/officeart/2005/8/layout/venn1"/>
    <dgm:cxn modelId="{A53956FC-F6A5-40B6-BBA8-76CFAF9CC561}" type="presOf" srcId="{3CA754EA-8D49-42A0-8F93-7B646C3FF03E}" destId="{EBB62437-EF62-4A47-B452-ABB1E84A9E2B}" srcOrd="1" destOrd="0" presId="urn:microsoft.com/office/officeart/2005/8/layout/venn1"/>
    <dgm:cxn modelId="{7A579A06-4EF3-465B-9864-009AECFE1C93}" type="presParOf" srcId="{6F4E5690-D375-470C-BC86-BB24E5763F54}" destId="{7EC54C90-503F-418C-B7BA-1038F002C310}" srcOrd="0" destOrd="0" presId="urn:microsoft.com/office/officeart/2005/8/layout/venn1"/>
    <dgm:cxn modelId="{E441D3F8-D7D8-4283-99FE-FCDB0D6EBE93}" type="presParOf" srcId="{6F4E5690-D375-470C-BC86-BB24E5763F54}" destId="{7E680E07-E22F-4DB9-B906-5AB69A7C6ADC}" srcOrd="1" destOrd="0" presId="urn:microsoft.com/office/officeart/2005/8/layout/venn1"/>
    <dgm:cxn modelId="{A969A3CD-B25A-4BAF-9BC0-01EBE65F519F}" type="presParOf" srcId="{6F4E5690-D375-470C-BC86-BB24E5763F54}" destId="{EA101923-17E1-4424-BDC5-2A0EE2C95CDE}" srcOrd="2" destOrd="0" presId="urn:microsoft.com/office/officeart/2005/8/layout/venn1"/>
    <dgm:cxn modelId="{91625256-557F-44B6-AD88-CEC9E8CAE7C5}" type="presParOf" srcId="{6F4E5690-D375-470C-BC86-BB24E5763F54}" destId="{EBB62437-EF62-4A47-B452-ABB1E84A9E2B}" srcOrd="3" destOrd="0" presId="urn:microsoft.com/office/officeart/2005/8/layout/venn1"/>
    <dgm:cxn modelId="{1CC24B7F-8447-470F-8692-93FD94FC2769}" type="presParOf" srcId="{6F4E5690-D375-470C-BC86-BB24E5763F54}" destId="{04CC5A18-59AB-4FD2-8806-2EB82D67ED3D}" srcOrd="4" destOrd="0" presId="urn:microsoft.com/office/officeart/2005/8/layout/venn1"/>
    <dgm:cxn modelId="{EAB27BAF-C321-4104-BDF2-8F60035C8BEA}" type="presParOf" srcId="{6F4E5690-D375-470C-BC86-BB24E5763F54}" destId="{3DA4AD74-A258-4CB7-BFAF-15F850A8843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0BA631-52AA-4943-A03A-E2A0F783BC4C}"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IN"/>
        </a:p>
      </dgm:t>
    </dgm:pt>
    <dgm:pt modelId="{FE19ABB3-495D-470F-B7DC-54DE697AFC74}">
      <dgm:prSet/>
      <dgm:spPr/>
      <dgm:t>
        <a:bodyPr/>
        <a:lstStyle/>
        <a:p>
          <a:pPr rtl="0"/>
          <a:r>
            <a:rPr lang="en-US"/>
            <a:t>In addition to EDTA, citric acid can also be used for irrigation of the root canal to remove the smear layer</a:t>
          </a:r>
          <a:r>
            <a:rPr lang="en-US" baseline="30000"/>
            <a:t>.</a:t>
          </a:r>
          <a:endParaRPr lang="en-IN"/>
        </a:p>
      </dgm:t>
    </dgm:pt>
    <dgm:pt modelId="{EB9F9775-A909-4056-AA08-3EE50BAB50C5}" type="parTrans" cxnId="{40447E01-BA30-4CB3-9629-C848725DEE5D}">
      <dgm:prSet/>
      <dgm:spPr/>
      <dgm:t>
        <a:bodyPr/>
        <a:lstStyle/>
        <a:p>
          <a:endParaRPr lang="en-IN"/>
        </a:p>
      </dgm:t>
    </dgm:pt>
    <dgm:pt modelId="{E73C0E9B-B43C-41E2-94F4-90EC3964CAD2}" type="sibTrans" cxnId="{40447E01-BA30-4CB3-9629-C848725DEE5D}">
      <dgm:prSet/>
      <dgm:spPr/>
      <dgm:t>
        <a:bodyPr/>
        <a:lstStyle/>
        <a:p>
          <a:endParaRPr lang="en-IN"/>
        </a:p>
      </dgm:t>
    </dgm:pt>
    <dgm:pt modelId="{DDC70437-6C2D-4C2E-BD4B-B7DAE6335AA1}">
      <dgm:prSet/>
      <dgm:spPr/>
      <dgm:t>
        <a:bodyPr/>
        <a:lstStyle/>
        <a:p>
          <a:pPr rtl="0"/>
          <a:r>
            <a:rPr lang="en-US" dirty="0"/>
            <a:t>Concentrations ranging from 1% to 50% have been used</a:t>
          </a:r>
          <a:r>
            <a:rPr lang="en-US" baseline="30000" dirty="0"/>
            <a:t> </a:t>
          </a:r>
          <a:endParaRPr lang="en-IN" dirty="0"/>
        </a:p>
      </dgm:t>
    </dgm:pt>
    <dgm:pt modelId="{AE782DFE-79D5-4377-B846-E0CD6C4C0706}" type="parTrans" cxnId="{A9572F30-C802-42D9-A6F6-CD04DCFCBCE0}">
      <dgm:prSet/>
      <dgm:spPr/>
      <dgm:t>
        <a:bodyPr/>
        <a:lstStyle/>
        <a:p>
          <a:endParaRPr lang="en-IN"/>
        </a:p>
      </dgm:t>
    </dgm:pt>
    <dgm:pt modelId="{CEC0404A-594D-4871-98E8-9ABD678B63B6}" type="sibTrans" cxnId="{A9572F30-C802-42D9-A6F6-CD04DCFCBCE0}">
      <dgm:prSet/>
      <dgm:spPr/>
      <dgm:t>
        <a:bodyPr/>
        <a:lstStyle/>
        <a:p>
          <a:endParaRPr lang="en-IN"/>
        </a:p>
      </dgm:t>
    </dgm:pt>
    <dgm:pt modelId="{66CABB61-3CFA-415E-B425-250998DB7ECF}">
      <dgm:prSet/>
      <dgm:spPr/>
      <dgm:t>
        <a:bodyPr/>
        <a:lstStyle/>
        <a:p>
          <a:pPr rtl="0"/>
          <a:r>
            <a:rPr lang="en-US" dirty="0"/>
            <a:t>Citric acid is a chelating agent that reacts with metals to form nonionic soluble chelates</a:t>
          </a:r>
          <a:endParaRPr lang="en-IN" dirty="0"/>
        </a:p>
      </dgm:t>
    </dgm:pt>
    <dgm:pt modelId="{2FA46622-D311-4D62-B644-12ADE083C067}" type="parTrans" cxnId="{249B8874-8646-4D8B-94EA-CC062D4B58AF}">
      <dgm:prSet/>
      <dgm:spPr/>
      <dgm:t>
        <a:bodyPr/>
        <a:lstStyle/>
        <a:p>
          <a:endParaRPr lang="en-IN"/>
        </a:p>
      </dgm:t>
    </dgm:pt>
    <dgm:pt modelId="{A1DCEBD3-7295-4460-B662-842C18F8285C}" type="sibTrans" cxnId="{249B8874-8646-4D8B-94EA-CC062D4B58AF}">
      <dgm:prSet/>
      <dgm:spPr/>
      <dgm:t>
        <a:bodyPr/>
        <a:lstStyle/>
        <a:p>
          <a:endParaRPr lang="en-IN"/>
        </a:p>
      </dgm:t>
    </dgm:pt>
    <dgm:pt modelId="{7BF69895-2576-4FD5-9FAD-23ED0F230576}" type="pres">
      <dgm:prSet presAssocID="{C60BA631-52AA-4943-A03A-E2A0F783BC4C}" presName="linear" presStyleCnt="0">
        <dgm:presLayoutVars>
          <dgm:animLvl val="lvl"/>
          <dgm:resizeHandles val="exact"/>
        </dgm:presLayoutVars>
      </dgm:prSet>
      <dgm:spPr/>
    </dgm:pt>
    <dgm:pt modelId="{8C7060DE-804C-4C42-AC77-67F1E0ABC7C2}" type="pres">
      <dgm:prSet presAssocID="{FE19ABB3-495D-470F-B7DC-54DE697AFC74}" presName="parentText" presStyleLbl="node1" presStyleIdx="0" presStyleCnt="3" custScaleX="98356" custScaleY="100608">
        <dgm:presLayoutVars>
          <dgm:chMax val="0"/>
          <dgm:bulletEnabled val="1"/>
        </dgm:presLayoutVars>
      </dgm:prSet>
      <dgm:spPr/>
    </dgm:pt>
    <dgm:pt modelId="{A8EC5819-2F97-4EA6-9F4C-DDD06487005A}" type="pres">
      <dgm:prSet presAssocID="{E73C0E9B-B43C-41E2-94F4-90EC3964CAD2}" presName="spacer" presStyleCnt="0"/>
      <dgm:spPr/>
    </dgm:pt>
    <dgm:pt modelId="{F117295C-DD2B-4AB8-AA08-6296635AB4DE}" type="pres">
      <dgm:prSet presAssocID="{DDC70437-6C2D-4C2E-BD4B-B7DAE6335AA1}" presName="parentText" presStyleLbl="node1" presStyleIdx="1" presStyleCnt="3">
        <dgm:presLayoutVars>
          <dgm:chMax val="0"/>
          <dgm:bulletEnabled val="1"/>
        </dgm:presLayoutVars>
      </dgm:prSet>
      <dgm:spPr/>
    </dgm:pt>
    <dgm:pt modelId="{252C5140-F057-4B67-B8B3-8386177208B5}" type="pres">
      <dgm:prSet presAssocID="{CEC0404A-594D-4871-98E8-9ABD678B63B6}" presName="spacer" presStyleCnt="0"/>
      <dgm:spPr/>
    </dgm:pt>
    <dgm:pt modelId="{49F339F9-05FC-44CA-B6B4-7285E96ED44B}" type="pres">
      <dgm:prSet presAssocID="{66CABB61-3CFA-415E-B425-250998DB7ECF}" presName="parentText" presStyleLbl="node1" presStyleIdx="2" presStyleCnt="3">
        <dgm:presLayoutVars>
          <dgm:chMax val="0"/>
          <dgm:bulletEnabled val="1"/>
        </dgm:presLayoutVars>
      </dgm:prSet>
      <dgm:spPr/>
    </dgm:pt>
  </dgm:ptLst>
  <dgm:cxnLst>
    <dgm:cxn modelId="{40447E01-BA30-4CB3-9629-C848725DEE5D}" srcId="{C60BA631-52AA-4943-A03A-E2A0F783BC4C}" destId="{FE19ABB3-495D-470F-B7DC-54DE697AFC74}" srcOrd="0" destOrd="0" parTransId="{EB9F9775-A909-4056-AA08-3EE50BAB50C5}" sibTransId="{E73C0E9B-B43C-41E2-94F4-90EC3964CAD2}"/>
    <dgm:cxn modelId="{A9572F30-C802-42D9-A6F6-CD04DCFCBCE0}" srcId="{C60BA631-52AA-4943-A03A-E2A0F783BC4C}" destId="{DDC70437-6C2D-4C2E-BD4B-B7DAE6335AA1}" srcOrd="1" destOrd="0" parTransId="{AE782DFE-79D5-4377-B846-E0CD6C4C0706}" sibTransId="{CEC0404A-594D-4871-98E8-9ABD678B63B6}"/>
    <dgm:cxn modelId="{BDFA225B-54F0-4092-8D5E-402D97DC3BC5}" type="presOf" srcId="{DDC70437-6C2D-4C2E-BD4B-B7DAE6335AA1}" destId="{F117295C-DD2B-4AB8-AA08-6296635AB4DE}" srcOrd="0" destOrd="0" presId="urn:microsoft.com/office/officeart/2005/8/layout/vList2"/>
    <dgm:cxn modelId="{249B8874-8646-4D8B-94EA-CC062D4B58AF}" srcId="{C60BA631-52AA-4943-A03A-E2A0F783BC4C}" destId="{66CABB61-3CFA-415E-B425-250998DB7ECF}" srcOrd="2" destOrd="0" parTransId="{2FA46622-D311-4D62-B644-12ADE083C067}" sibTransId="{A1DCEBD3-7295-4460-B662-842C18F8285C}"/>
    <dgm:cxn modelId="{5AE011ED-2C15-4DAF-B9E8-7DEB84A7595E}" type="presOf" srcId="{C60BA631-52AA-4943-A03A-E2A0F783BC4C}" destId="{7BF69895-2576-4FD5-9FAD-23ED0F230576}" srcOrd="0" destOrd="0" presId="urn:microsoft.com/office/officeart/2005/8/layout/vList2"/>
    <dgm:cxn modelId="{C73223F7-9742-4FBD-BB41-0E95F1ACA5F9}" type="presOf" srcId="{FE19ABB3-495D-470F-B7DC-54DE697AFC74}" destId="{8C7060DE-804C-4C42-AC77-67F1E0ABC7C2}" srcOrd="0" destOrd="0" presId="urn:microsoft.com/office/officeart/2005/8/layout/vList2"/>
    <dgm:cxn modelId="{2DE903F8-FF05-4D86-ACB1-CDE23D5352B9}" type="presOf" srcId="{66CABB61-3CFA-415E-B425-250998DB7ECF}" destId="{49F339F9-05FC-44CA-B6B4-7285E96ED44B}" srcOrd="0" destOrd="0" presId="urn:microsoft.com/office/officeart/2005/8/layout/vList2"/>
    <dgm:cxn modelId="{AAEEEC1F-F198-4164-97C2-47D823178965}" type="presParOf" srcId="{7BF69895-2576-4FD5-9FAD-23ED0F230576}" destId="{8C7060DE-804C-4C42-AC77-67F1E0ABC7C2}" srcOrd="0" destOrd="0" presId="urn:microsoft.com/office/officeart/2005/8/layout/vList2"/>
    <dgm:cxn modelId="{BD74A046-ECEA-4CC9-A61A-1F1F8CA43859}" type="presParOf" srcId="{7BF69895-2576-4FD5-9FAD-23ED0F230576}" destId="{A8EC5819-2F97-4EA6-9F4C-DDD06487005A}" srcOrd="1" destOrd="0" presId="urn:microsoft.com/office/officeart/2005/8/layout/vList2"/>
    <dgm:cxn modelId="{2273F55B-C8EF-4500-A90A-548C23DCC53D}" type="presParOf" srcId="{7BF69895-2576-4FD5-9FAD-23ED0F230576}" destId="{F117295C-DD2B-4AB8-AA08-6296635AB4DE}" srcOrd="2" destOrd="0" presId="urn:microsoft.com/office/officeart/2005/8/layout/vList2"/>
    <dgm:cxn modelId="{EBAFBEDD-A909-475E-A311-40B074DCB2BF}" type="presParOf" srcId="{7BF69895-2576-4FD5-9FAD-23ED0F230576}" destId="{252C5140-F057-4B67-B8B3-8386177208B5}" srcOrd="3" destOrd="0" presId="urn:microsoft.com/office/officeart/2005/8/layout/vList2"/>
    <dgm:cxn modelId="{441871DC-80F0-43DF-A7A5-2731EB54DE9D}" type="presParOf" srcId="{7BF69895-2576-4FD5-9FAD-23ED0F230576}" destId="{49F339F9-05FC-44CA-B6B4-7285E96ED4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9DD209-8FA1-4908-B0CF-28F30F8AB432}"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en-IN"/>
        </a:p>
      </dgm:t>
    </dgm:pt>
    <dgm:pt modelId="{4E60C80E-E4A9-42E0-9487-6438559A5193}">
      <dgm:prSet/>
      <dgm:spPr/>
      <dgm:t>
        <a:bodyPr/>
        <a:lstStyle/>
        <a:p>
          <a:pPr rtl="0"/>
          <a:r>
            <a:rPr lang="en-IN"/>
            <a:t>50% citric acid gives clean dentinal wall without smear layer. Action of citric acid is quick, requiring only 5 second application of 0.6% solution to dentine to remove smear layer. </a:t>
          </a:r>
        </a:p>
      </dgm:t>
    </dgm:pt>
    <dgm:pt modelId="{78B4EAC1-07E1-411E-8172-FA44B6988CE2}" type="parTrans" cxnId="{F503117B-34C9-4BEC-8BD2-E21C66A7BDD4}">
      <dgm:prSet/>
      <dgm:spPr/>
      <dgm:t>
        <a:bodyPr/>
        <a:lstStyle/>
        <a:p>
          <a:endParaRPr lang="en-IN"/>
        </a:p>
      </dgm:t>
    </dgm:pt>
    <dgm:pt modelId="{2492947B-E945-429C-B288-40475759BF9D}" type="sibTrans" cxnId="{F503117B-34C9-4BEC-8BD2-E21C66A7BDD4}">
      <dgm:prSet/>
      <dgm:spPr/>
      <dgm:t>
        <a:bodyPr/>
        <a:lstStyle/>
        <a:p>
          <a:endParaRPr lang="en-IN"/>
        </a:p>
      </dgm:t>
    </dgm:pt>
    <dgm:pt modelId="{59C98992-4DC2-48BF-B1D3-5CFDDF34C057}">
      <dgm:prSet/>
      <dgm:spPr/>
      <dgm:t>
        <a:bodyPr/>
        <a:lstStyle/>
        <a:p>
          <a:pPr rtl="0"/>
          <a:r>
            <a:rPr lang="en-IN"/>
            <a:t>50% citric acid irrigation is significantly better than 5.25% NaOCl for removal of smear layer from apical and middle third of canal. Combined use of both citric acid and NaOCl followed by rinsing with sterile water is exceedingly effective. </a:t>
          </a:r>
        </a:p>
      </dgm:t>
    </dgm:pt>
    <dgm:pt modelId="{AE7AEDA3-8EAA-4A2B-86C5-0BDF6562837E}" type="parTrans" cxnId="{D6BDCAAC-A2F1-4358-A10A-6BD8FEB1AAFA}">
      <dgm:prSet/>
      <dgm:spPr/>
      <dgm:t>
        <a:bodyPr/>
        <a:lstStyle/>
        <a:p>
          <a:endParaRPr lang="en-IN"/>
        </a:p>
      </dgm:t>
    </dgm:pt>
    <dgm:pt modelId="{10FAB861-06B9-4525-A972-7B2D8C479D40}" type="sibTrans" cxnId="{D6BDCAAC-A2F1-4358-A10A-6BD8FEB1AAFA}">
      <dgm:prSet/>
      <dgm:spPr/>
      <dgm:t>
        <a:bodyPr/>
        <a:lstStyle/>
        <a:p>
          <a:endParaRPr lang="en-IN"/>
        </a:p>
      </dgm:t>
    </dgm:pt>
    <dgm:pt modelId="{B5B27591-32CA-4092-9590-EFC1FCF5C8AA}" type="pres">
      <dgm:prSet presAssocID="{629DD209-8FA1-4908-B0CF-28F30F8AB432}" presName="linear" presStyleCnt="0">
        <dgm:presLayoutVars>
          <dgm:animLvl val="lvl"/>
          <dgm:resizeHandles val="exact"/>
        </dgm:presLayoutVars>
      </dgm:prSet>
      <dgm:spPr/>
    </dgm:pt>
    <dgm:pt modelId="{4143FF1E-7D9E-4425-B31C-B2D8CA4E1D03}" type="pres">
      <dgm:prSet presAssocID="{4E60C80E-E4A9-42E0-9487-6438559A5193}" presName="parentText" presStyleLbl="node1" presStyleIdx="0" presStyleCnt="2">
        <dgm:presLayoutVars>
          <dgm:chMax val="0"/>
          <dgm:bulletEnabled val="1"/>
        </dgm:presLayoutVars>
      </dgm:prSet>
      <dgm:spPr/>
    </dgm:pt>
    <dgm:pt modelId="{C5EB0F6D-5928-41F4-AC24-861C29B1F4F0}" type="pres">
      <dgm:prSet presAssocID="{2492947B-E945-429C-B288-40475759BF9D}" presName="spacer" presStyleCnt="0"/>
      <dgm:spPr/>
    </dgm:pt>
    <dgm:pt modelId="{563DE942-EC59-4A06-8079-B9254EF6004C}" type="pres">
      <dgm:prSet presAssocID="{59C98992-4DC2-48BF-B1D3-5CFDDF34C057}" presName="parentText" presStyleLbl="node1" presStyleIdx="1" presStyleCnt="2">
        <dgm:presLayoutVars>
          <dgm:chMax val="0"/>
          <dgm:bulletEnabled val="1"/>
        </dgm:presLayoutVars>
      </dgm:prSet>
      <dgm:spPr/>
    </dgm:pt>
  </dgm:ptLst>
  <dgm:cxnLst>
    <dgm:cxn modelId="{B590EB3E-2BC2-43A1-911F-5AABA0352352}" type="presOf" srcId="{629DD209-8FA1-4908-B0CF-28F30F8AB432}" destId="{B5B27591-32CA-4092-9590-EFC1FCF5C8AA}" srcOrd="0" destOrd="0" presId="urn:microsoft.com/office/officeart/2005/8/layout/vList2"/>
    <dgm:cxn modelId="{F503117B-34C9-4BEC-8BD2-E21C66A7BDD4}" srcId="{629DD209-8FA1-4908-B0CF-28F30F8AB432}" destId="{4E60C80E-E4A9-42E0-9487-6438559A5193}" srcOrd="0" destOrd="0" parTransId="{78B4EAC1-07E1-411E-8172-FA44B6988CE2}" sibTransId="{2492947B-E945-429C-B288-40475759BF9D}"/>
    <dgm:cxn modelId="{D6BDCAAC-A2F1-4358-A10A-6BD8FEB1AAFA}" srcId="{629DD209-8FA1-4908-B0CF-28F30F8AB432}" destId="{59C98992-4DC2-48BF-B1D3-5CFDDF34C057}" srcOrd="1" destOrd="0" parTransId="{AE7AEDA3-8EAA-4A2B-86C5-0BDF6562837E}" sibTransId="{10FAB861-06B9-4525-A972-7B2D8C479D40}"/>
    <dgm:cxn modelId="{A9ACB2C8-76F9-4BE1-A867-BD4D3F3678F0}" type="presOf" srcId="{59C98992-4DC2-48BF-B1D3-5CFDDF34C057}" destId="{563DE942-EC59-4A06-8079-B9254EF6004C}" srcOrd="0" destOrd="0" presId="urn:microsoft.com/office/officeart/2005/8/layout/vList2"/>
    <dgm:cxn modelId="{7282C5FE-EF81-48E5-AC46-821C391C66CB}" type="presOf" srcId="{4E60C80E-E4A9-42E0-9487-6438559A5193}" destId="{4143FF1E-7D9E-4425-B31C-B2D8CA4E1D03}" srcOrd="0" destOrd="0" presId="urn:microsoft.com/office/officeart/2005/8/layout/vList2"/>
    <dgm:cxn modelId="{AA3F3B9E-085C-48DD-80AC-8869418C729C}" type="presParOf" srcId="{B5B27591-32CA-4092-9590-EFC1FCF5C8AA}" destId="{4143FF1E-7D9E-4425-B31C-B2D8CA4E1D03}" srcOrd="0" destOrd="0" presId="urn:microsoft.com/office/officeart/2005/8/layout/vList2"/>
    <dgm:cxn modelId="{EFB22E87-0D5B-4139-9190-357A969A1CDC}" type="presParOf" srcId="{B5B27591-32CA-4092-9590-EFC1FCF5C8AA}" destId="{C5EB0F6D-5928-41F4-AC24-861C29B1F4F0}" srcOrd="1" destOrd="0" presId="urn:microsoft.com/office/officeart/2005/8/layout/vList2"/>
    <dgm:cxn modelId="{C622C847-DD4D-4AF7-85FA-98D2C3FBEC2B}" type="presParOf" srcId="{B5B27591-32CA-4092-9590-EFC1FCF5C8AA}" destId="{563DE942-EC59-4A06-8079-B9254EF600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89DC8-F125-470A-8428-F1BE41C9B347}">
      <dsp:nvSpPr>
        <dsp:cNvPr id="0" name=""/>
        <dsp:cNvSpPr/>
      </dsp:nvSpPr>
      <dsp:spPr>
        <a:xfrm>
          <a:off x="0" y="0"/>
          <a:ext cx="6347460" cy="17781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Preferably, a NaOCl solution should be used during preparation because of its superior antibacterial and tis­sue-dissolving properties.</a:t>
          </a:r>
          <a:endParaRPr lang="en-IN" sz="1600" kern="1200" dirty="0"/>
        </a:p>
        <a:p>
          <a:pPr marL="114300" lvl="1" indent="-114300" algn="l" defTabSz="533400">
            <a:lnSpc>
              <a:spcPct val="90000"/>
            </a:lnSpc>
            <a:spcBef>
              <a:spcPct val="0"/>
            </a:spcBef>
            <a:spcAft>
              <a:spcPct val="15000"/>
            </a:spcAft>
            <a:buChar char="•"/>
          </a:pPr>
          <a:endParaRPr lang="en-IN" sz="1200" kern="1200" dirty="0"/>
        </a:p>
      </dsp:txBody>
      <dsp:txXfrm>
        <a:off x="52079" y="52079"/>
        <a:ext cx="4509652" cy="1673943"/>
      </dsp:txXfrm>
    </dsp:sp>
    <dsp:sp modelId="{917A4807-5C37-4BE9-9544-3E582F4D8582}">
      <dsp:nvSpPr>
        <dsp:cNvPr id="0" name=""/>
        <dsp:cNvSpPr/>
      </dsp:nvSpPr>
      <dsp:spPr>
        <a:xfrm>
          <a:off x="1120139" y="2173235"/>
          <a:ext cx="6347460" cy="17781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A final intensive rinse with a 17% chelator solution reduces the extent of the smear layer remaining, which, in turn, results in a cleaner canal wall and better adapta­tion of the root filling to the canal wall. The order in which the NaOCl and the chelator should be used has not yet been defined.</a:t>
          </a:r>
          <a:endParaRPr lang="en-IN" sz="1600" kern="1200"/>
        </a:p>
      </dsp:txBody>
      <dsp:txXfrm>
        <a:off x="1172218" y="2225314"/>
        <a:ext cx="3967395" cy="1673943"/>
      </dsp:txXfrm>
    </dsp:sp>
    <dsp:sp modelId="{A7DD5D33-2414-4215-9E55-F2315E43094D}">
      <dsp:nvSpPr>
        <dsp:cNvPr id="0" name=""/>
        <dsp:cNvSpPr/>
      </dsp:nvSpPr>
      <dsp:spPr>
        <a:xfrm>
          <a:off x="5191693" y="1397785"/>
          <a:ext cx="1155766" cy="115576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N" sz="3600" kern="1200"/>
        </a:p>
      </dsp:txBody>
      <dsp:txXfrm>
        <a:off x="5451740" y="1397785"/>
        <a:ext cx="635672" cy="8697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0426F-F31C-4C8C-B9ED-30B8A8891D03}">
      <dsp:nvSpPr>
        <dsp:cNvPr id="0" name=""/>
        <dsp:cNvSpPr/>
      </dsp:nvSpPr>
      <dsp:spPr>
        <a:xfrm>
          <a:off x="0" y="38148"/>
          <a:ext cx="7467600" cy="3875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rtl="0">
            <a:lnSpc>
              <a:spcPct val="90000"/>
            </a:lnSpc>
            <a:spcBef>
              <a:spcPct val="0"/>
            </a:spcBef>
            <a:spcAft>
              <a:spcPct val="35000"/>
            </a:spcAft>
            <a:buNone/>
          </a:pPr>
          <a:r>
            <a:rPr lang="en-IN" sz="4600" kern="1200" dirty="0"/>
            <a:t>Gutmann et al </a:t>
          </a:r>
          <a:r>
            <a:rPr lang="en-IN" sz="4600" kern="1200" baseline="30000" dirty="0"/>
            <a:t> </a:t>
          </a:r>
          <a:r>
            <a:rPr lang="en-IN" sz="4600" kern="1200" dirty="0"/>
            <a:t>showed that 10% citric acid was more effective in removing the smear layer from apical root-end cavities.</a:t>
          </a:r>
        </a:p>
      </dsp:txBody>
      <dsp:txXfrm>
        <a:off x="189164" y="227312"/>
        <a:ext cx="7089272" cy="34967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EAAC0-ED45-4B80-8890-49B0566F4DDB}">
      <dsp:nvSpPr>
        <dsp:cNvPr id="0" name=""/>
        <dsp:cNvSpPr/>
      </dsp:nvSpPr>
      <dsp:spPr>
        <a:xfrm>
          <a:off x="0" y="0"/>
          <a:ext cx="7467600" cy="395133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rtl="0">
            <a:lnSpc>
              <a:spcPct val="90000"/>
            </a:lnSpc>
            <a:spcBef>
              <a:spcPct val="0"/>
            </a:spcBef>
            <a:spcAft>
              <a:spcPct val="35000"/>
            </a:spcAft>
            <a:buNone/>
          </a:pPr>
          <a:r>
            <a:rPr lang="en-US" sz="4800" kern="1200"/>
            <a:t>It has a low level of cytotoxicity when compared to EDTA and it causes less periapical injury</a:t>
          </a:r>
          <a:endParaRPr lang="en-IN" sz="4800" kern="1200"/>
        </a:p>
      </dsp:txBody>
      <dsp:txXfrm>
        <a:off x="0" y="0"/>
        <a:ext cx="7467600" cy="39513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803B-E353-45B0-84FC-F2E96524B127}">
      <dsp:nvSpPr>
        <dsp:cNvPr id="0" name=""/>
        <dsp:cNvSpPr/>
      </dsp:nvSpPr>
      <dsp:spPr>
        <a:xfrm>
          <a:off x="0" y="693785"/>
          <a:ext cx="7848872" cy="81388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It enlarges lumina of dentinal tubules and removes smear layer.</a:t>
          </a:r>
          <a:endParaRPr lang="en-IN" sz="2100" kern="1200"/>
        </a:p>
      </dsp:txBody>
      <dsp:txXfrm>
        <a:off x="39730" y="733515"/>
        <a:ext cx="7769412" cy="734421"/>
      </dsp:txXfrm>
    </dsp:sp>
    <dsp:sp modelId="{16B2A88E-D5AB-4081-A80C-F41D6EED5099}">
      <dsp:nvSpPr>
        <dsp:cNvPr id="0" name=""/>
        <dsp:cNvSpPr/>
      </dsp:nvSpPr>
      <dsp:spPr>
        <a:xfrm>
          <a:off x="0" y="1568146"/>
          <a:ext cx="7848872" cy="813881"/>
        </a:xfrm>
        <a:prstGeom prst="roundRect">
          <a:avLst/>
        </a:prstGeom>
        <a:solidFill>
          <a:schemeClr val="accent3">
            <a:hueOff val="2666608"/>
            <a:satOff val="3643"/>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Collagen matrix is also degraded. Some of the degradation products may be removed by water. </a:t>
          </a:r>
          <a:endParaRPr lang="en-IN" sz="2100" kern="1200"/>
        </a:p>
      </dsp:txBody>
      <dsp:txXfrm>
        <a:off x="39730" y="1607876"/>
        <a:ext cx="7769412" cy="734421"/>
      </dsp:txXfrm>
    </dsp:sp>
    <dsp:sp modelId="{1F5A0EDF-3296-45E5-8BEF-1E43A27EF79A}">
      <dsp:nvSpPr>
        <dsp:cNvPr id="0" name=""/>
        <dsp:cNvSpPr/>
      </dsp:nvSpPr>
      <dsp:spPr>
        <a:xfrm>
          <a:off x="0" y="2442508"/>
          <a:ext cx="7848872" cy="813881"/>
        </a:xfrm>
        <a:prstGeom prst="roundRect">
          <a:avLst/>
        </a:prstGeom>
        <a:solidFill>
          <a:schemeClr val="accent3">
            <a:hueOff val="5333215"/>
            <a:satOff val="7287"/>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However, acid conditioned dentine becomes relatively smooth and gelatinous even after thorough washing.</a:t>
          </a:r>
          <a:endParaRPr lang="en-IN" sz="2100" kern="1200" dirty="0"/>
        </a:p>
      </dsp:txBody>
      <dsp:txXfrm>
        <a:off x="39730" y="2482238"/>
        <a:ext cx="7769412" cy="734421"/>
      </dsp:txXfrm>
    </dsp:sp>
    <dsp:sp modelId="{B3DE6CDD-0BF5-4C62-9771-1910A56CA534}">
      <dsp:nvSpPr>
        <dsp:cNvPr id="0" name=""/>
        <dsp:cNvSpPr/>
      </dsp:nvSpPr>
      <dsp:spPr>
        <a:xfrm>
          <a:off x="0" y="3316869"/>
          <a:ext cx="7848872" cy="813881"/>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Subsequent treatment with NaOCl for at least 60 seconds produces a rougher surface texture by dissolving organic material. </a:t>
          </a:r>
          <a:endParaRPr lang="en-IN" sz="2100" kern="1200"/>
        </a:p>
      </dsp:txBody>
      <dsp:txXfrm>
        <a:off x="39730" y="3356599"/>
        <a:ext cx="7769412" cy="7344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09DBD-BB4C-4AE4-A1DB-3855CB677FD4}">
      <dsp:nvSpPr>
        <dsp:cNvPr id="0" name=""/>
        <dsp:cNvSpPr/>
      </dsp:nvSpPr>
      <dsp:spPr>
        <a:xfrm>
          <a:off x="0" y="0"/>
          <a:ext cx="7467600" cy="39358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a:t>Smear layer removal is effectively removed by 30-65% phosphoric acid</a:t>
          </a:r>
          <a:endParaRPr lang="en-IN" sz="5800" kern="1200" dirty="0"/>
        </a:p>
      </dsp:txBody>
      <dsp:txXfrm>
        <a:off x="192134" y="192134"/>
        <a:ext cx="7083332" cy="35516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C01D-C37A-4B9D-BCD9-12232B833B84}">
      <dsp:nvSpPr>
        <dsp:cNvPr id="0" name=""/>
        <dsp:cNvSpPr/>
      </dsp:nvSpPr>
      <dsp:spPr>
        <a:xfrm>
          <a:off x="0" y="77866"/>
          <a:ext cx="7467600" cy="12210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This solution is based on the use of HYPAQUE – M, a radio- opaque and high contrast injectible dye. </a:t>
          </a:r>
          <a:endParaRPr lang="en-IN" sz="2300" kern="1200"/>
        </a:p>
      </dsp:txBody>
      <dsp:txXfrm>
        <a:off x="59606" y="137472"/>
        <a:ext cx="7348388" cy="1101829"/>
      </dsp:txXfrm>
    </dsp:sp>
    <dsp:sp modelId="{23E47BBE-668C-473E-B053-3D82347EA8C9}">
      <dsp:nvSpPr>
        <dsp:cNvPr id="0" name=""/>
        <dsp:cNvSpPr/>
      </dsp:nvSpPr>
      <dsp:spPr>
        <a:xfrm>
          <a:off x="0" y="1365147"/>
          <a:ext cx="7467600" cy="1221041"/>
        </a:xfrm>
        <a:prstGeom prst="roundRect">
          <a:avLst/>
        </a:prstGeom>
        <a:solidFill>
          <a:schemeClr val="accent3">
            <a:hueOff val="3999911"/>
            <a:satOff val="5465"/>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This dye has previously been used in several applications such as arteriography, venography and ureterography in the medical field.</a:t>
          </a:r>
          <a:endParaRPr lang="en-IN" sz="2300" kern="1200"/>
        </a:p>
      </dsp:txBody>
      <dsp:txXfrm>
        <a:off x="59606" y="1424753"/>
        <a:ext cx="7348388" cy="1101829"/>
      </dsp:txXfrm>
    </dsp:sp>
    <dsp:sp modelId="{0174F42C-AB80-479D-9A89-3A876BA7E60E}">
      <dsp:nvSpPr>
        <dsp:cNvPr id="0" name=""/>
        <dsp:cNvSpPr/>
      </dsp:nvSpPr>
      <dsp:spPr>
        <a:xfrm>
          <a:off x="0" y="2652429"/>
          <a:ext cx="7467600" cy="1221041"/>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This particular solution was introduced by an American researcher, Dr. Clifford J. Ruddle.</a:t>
          </a:r>
          <a:endParaRPr lang="en-IN" sz="2300" kern="1200"/>
        </a:p>
      </dsp:txBody>
      <dsp:txXfrm>
        <a:off x="59606" y="2712035"/>
        <a:ext cx="7348388" cy="11018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2A281-6447-4C3C-B485-954A23D2082F}">
      <dsp:nvSpPr>
        <dsp:cNvPr id="0" name=""/>
        <dsp:cNvSpPr/>
      </dsp:nvSpPr>
      <dsp:spPr>
        <a:xfrm>
          <a:off x="2187" y="878135"/>
          <a:ext cx="2195066" cy="2195066"/>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02" tIns="17780" rIns="120802" bIns="17780" numCol="1" spcCol="1270" anchor="ctr" anchorCtr="0">
          <a:noAutofit/>
        </a:bodyPr>
        <a:lstStyle/>
        <a:p>
          <a:pPr marL="0" lvl="0" indent="0" algn="ctr" defTabSz="622300" rtl="0">
            <a:lnSpc>
              <a:spcPct val="90000"/>
            </a:lnSpc>
            <a:spcBef>
              <a:spcPct val="0"/>
            </a:spcBef>
            <a:spcAft>
              <a:spcPct val="35000"/>
            </a:spcAft>
            <a:buNone/>
          </a:pPr>
          <a:r>
            <a:rPr lang="fr-FR" sz="1400" kern="1200"/>
            <a:t>5% NaOCl </a:t>
          </a:r>
          <a:endParaRPr lang="en-IN" sz="1400" kern="1200"/>
        </a:p>
      </dsp:txBody>
      <dsp:txXfrm>
        <a:off x="323647" y="1199595"/>
        <a:ext cx="1552146" cy="1552146"/>
      </dsp:txXfrm>
    </dsp:sp>
    <dsp:sp modelId="{ED5E8613-DD59-4308-9B08-EC2FF7CD2B43}">
      <dsp:nvSpPr>
        <dsp:cNvPr id="0" name=""/>
        <dsp:cNvSpPr/>
      </dsp:nvSpPr>
      <dsp:spPr>
        <a:xfrm>
          <a:off x="1758240" y="878135"/>
          <a:ext cx="2195066" cy="2195066"/>
        </a:xfrm>
        <a:prstGeom prst="ellipse">
          <a:avLst/>
        </a:prstGeom>
        <a:solidFill>
          <a:schemeClr val="accent4">
            <a:alpha val="50000"/>
            <a:hueOff val="338105"/>
            <a:satOff val="-1909"/>
            <a:lumOff val="-3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02" tIns="17780" rIns="120802" bIns="17780" numCol="1" spcCol="1270" anchor="ctr" anchorCtr="0">
          <a:noAutofit/>
        </a:bodyPr>
        <a:lstStyle/>
        <a:p>
          <a:pPr marL="0" lvl="0" indent="0" algn="ctr" defTabSz="622300" rtl="0">
            <a:lnSpc>
              <a:spcPct val="90000"/>
            </a:lnSpc>
            <a:spcBef>
              <a:spcPct val="0"/>
            </a:spcBef>
            <a:spcAft>
              <a:spcPct val="35000"/>
            </a:spcAft>
            <a:buNone/>
          </a:pPr>
          <a:r>
            <a:rPr lang="fr-FR" sz="1400" kern="1200"/>
            <a:t>Hypaque M</a:t>
          </a:r>
          <a:endParaRPr lang="en-IN" sz="1400" kern="1200"/>
        </a:p>
      </dsp:txBody>
      <dsp:txXfrm>
        <a:off x="2079700" y="1199595"/>
        <a:ext cx="1552146" cy="1552146"/>
      </dsp:txXfrm>
    </dsp:sp>
    <dsp:sp modelId="{FEB9F2D5-8004-4C2A-B483-1D091BB4B7B8}">
      <dsp:nvSpPr>
        <dsp:cNvPr id="0" name=""/>
        <dsp:cNvSpPr/>
      </dsp:nvSpPr>
      <dsp:spPr>
        <a:xfrm>
          <a:off x="3514293" y="878135"/>
          <a:ext cx="2195066" cy="2195066"/>
        </a:xfrm>
        <a:prstGeom prst="ellipse">
          <a:avLst/>
        </a:prstGeom>
        <a:solidFill>
          <a:schemeClr val="accent4">
            <a:alpha val="50000"/>
            <a:hueOff val="676210"/>
            <a:satOff val="-3819"/>
            <a:lumOff val="-65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02" tIns="17780" rIns="120802" bIns="17780" numCol="1" spcCol="1270" anchor="ctr" anchorCtr="0">
          <a:noAutofit/>
        </a:bodyPr>
        <a:lstStyle/>
        <a:p>
          <a:pPr marL="0" lvl="0" indent="0" algn="ctr" defTabSz="622300" rtl="0">
            <a:lnSpc>
              <a:spcPct val="90000"/>
            </a:lnSpc>
            <a:spcBef>
              <a:spcPct val="0"/>
            </a:spcBef>
            <a:spcAft>
              <a:spcPct val="35000"/>
            </a:spcAft>
            <a:buNone/>
          </a:pPr>
          <a:r>
            <a:rPr lang="fr-FR" sz="1400" kern="1200"/>
            <a:t>17% EDTA</a:t>
          </a:r>
          <a:endParaRPr lang="en-IN" sz="1400" kern="1200"/>
        </a:p>
      </dsp:txBody>
      <dsp:txXfrm>
        <a:off x="3835753" y="1199595"/>
        <a:ext cx="1552146" cy="1552146"/>
      </dsp:txXfrm>
    </dsp:sp>
    <dsp:sp modelId="{8AFA9B24-447B-4341-82E0-95ED7A78EAFA}">
      <dsp:nvSpPr>
        <dsp:cNvPr id="0" name=""/>
        <dsp:cNvSpPr/>
      </dsp:nvSpPr>
      <dsp:spPr>
        <a:xfrm>
          <a:off x="5270346" y="878135"/>
          <a:ext cx="2195066" cy="2195066"/>
        </a:xfrm>
        <a:prstGeom prst="ellipse">
          <a:avLst/>
        </a:prstGeom>
        <a:solidFill>
          <a:schemeClr val="accent4">
            <a:alpha val="50000"/>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02" tIns="17780" rIns="120802" bIns="17780" numCol="1" spcCol="1270" anchor="ctr" anchorCtr="0">
          <a:noAutofit/>
        </a:bodyPr>
        <a:lstStyle/>
        <a:p>
          <a:pPr marL="0" lvl="0" indent="0" algn="ctr" defTabSz="622300" rtl="0">
            <a:lnSpc>
              <a:spcPct val="90000"/>
            </a:lnSpc>
            <a:spcBef>
              <a:spcPct val="0"/>
            </a:spcBef>
            <a:spcAft>
              <a:spcPct val="35000"/>
            </a:spcAft>
            <a:buNone/>
          </a:pPr>
          <a:r>
            <a:rPr lang="en-US" sz="1400" kern="1200"/>
            <a:t>Hypaque M is a high viscous aqueous solution of two iodine salts- Diatrizoate Meglumine and Sodium</a:t>
          </a:r>
          <a:endParaRPr lang="en-IN" sz="1400" kern="1200"/>
        </a:p>
      </dsp:txBody>
      <dsp:txXfrm>
        <a:off x="5591806" y="1199595"/>
        <a:ext cx="1552146" cy="15521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1CCE-E6BA-4885-AB07-B7FDA04A61DE}">
      <dsp:nvSpPr>
        <dsp:cNvPr id="0" name=""/>
        <dsp:cNvSpPr/>
      </dsp:nvSpPr>
      <dsp:spPr>
        <a:xfrm>
          <a:off x="0" y="230748"/>
          <a:ext cx="7467600" cy="1698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t>Solvent action and radio-opacity similar to gutta percha because of Hypaque.</a:t>
          </a:r>
          <a:endParaRPr lang="en-IN" sz="3200" kern="1200"/>
        </a:p>
      </dsp:txBody>
      <dsp:txXfrm>
        <a:off x="82931" y="313679"/>
        <a:ext cx="7301738" cy="1532978"/>
      </dsp:txXfrm>
    </dsp:sp>
    <dsp:sp modelId="{C9CE141F-6451-4615-826C-398EB94DB0A1}">
      <dsp:nvSpPr>
        <dsp:cNvPr id="0" name=""/>
        <dsp:cNvSpPr/>
      </dsp:nvSpPr>
      <dsp:spPr>
        <a:xfrm>
          <a:off x="0" y="2021748"/>
          <a:ext cx="7467600" cy="1698840"/>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Good Penetration because the </a:t>
          </a:r>
          <a:r>
            <a:rPr lang="en-US" sz="3200" kern="1200" dirty="0" err="1"/>
            <a:t>tensioactive</a:t>
          </a:r>
          <a:r>
            <a:rPr lang="en-US" sz="3200" kern="1200" dirty="0"/>
            <a:t> agent decreases the surface tension besides removing the smear. </a:t>
          </a:r>
          <a:endParaRPr lang="en-IN" sz="3200" kern="1200" dirty="0"/>
        </a:p>
      </dsp:txBody>
      <dsp:txXfrm>
        <a:off x="82931" y="2104679"/>
        <a:ext cx="7301738" cy="15329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5C467-FD55-4EA9-A269-0A086C63F286}">
      <dsp:nvSpPr>
        <dsp:cNvPr id="0" name=""/>
        <dsp:cNvSpPr/>
      </dsp:nvSpPr>
      <dsp:spPr>
        <a:xfrm>
          <a:off x="0" y="35268"/>
          <a:ext cx="7467600" cy="1029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Effect on microbial flora</a:t>
          </a:r>
          <a:endParaRPr lang="en-IN" sz="2400" kern="1200" dirty="0"/>
        </a:p>
      </dsp:txBody>
      <dsp:txXfrm>
        <a:off x="50261" y="85529"/>
        <a:ext cx="7367078" cy="929078"/>
      </dsp:txXfrm>
    </dsp:sp>
    <dsp:sp modelId="{A90014E1-1E47-487C-BBDA-AC1FD8B820D3}">
      <dsp:nvSpPr>
        <dsp:cNvPr id="0" name=""/>
        <dsp:cNvSpPr/>
      </dsp:nvSpPr>
      <dsp:spPr>
        <a:xfrm>
          <a:off x="0" y="1064868"/>
          <a:ext cx="7467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a:t>It is not reported to be an antimicrobial agent. </a:t>
          </a:r>
          <a:endParaRPr lang="en-IN" sz="2400" kern="1200"/>
        </a:p>
      </dsp:txBody>
      <dsp:txXfrm>
        <a:off x="0" y="1064868"/>
        <a:ext cx="7467600" cy="910800"/>
      </dsp:txXfrm>
    </dsp:sp>
    <dsp:sp modelId="{72B08F01-FBF4-4EEC-901E-BF69449B290C}">
      <dsp:nvSpPr>
        <dsp:cNvPr id="0" name=""/>
        <dsp:cNvSpPr/>
      </dsp:nvSpPr>
      <dsp:spPr>
        <a:xfrm>
          <a:off x="0" y="1975668"/>
          <a:ext cx="7467600" cy="1029600"/>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Effect on smear layer</a:t>
          </a:r>
          <a:endParaRPr lang="en-IN" sz="2400" kern="1200"/>
        </a:p>
      </dsp:txBody>
      <dsp:txXfrm>
        <a:off x="50261" y="2025929"/>
        <a:ext cx="7367078" cy="929078"/>
      </dsp:txXfrm>
    </dsp:sp>
    <dsp:sp modelId="{B48C78BE-478A-4509-ADA1-2A3892BF8F2F}">
      <dsp:nvSpPr>
        <dsp:cNvPr id="0" name=""/>
        <dsp:cNvSpPr/>
      </dsp:nvSpPr>
      <dsp:spPr>
        <a:xfrm>
          <a:off x="0" y="3005268"/>
          <a:ext cx="7467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a:t>It has no effect upon smear layer. </a:t>
          </a:r>
          <a:endParaRPr lang="en-IN" sz="2400" kern="1200"/>
        </a:p>
      </dsp:txBody>
      <dsp:txXfrm>
        <a:off x="0" y="3005268"/>
        <a:ext cx="7467600" cy="910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ECB62-F616-462C-846D-E44182AC8B34}">
      <dsp:nvSpPr>
        <dsp:cNvPr id="0" name=""/>
        <dsp:cNvSpPr/>
      </dsp:nvSpPr>
      <dsp:spPr>
        <a:xfrm>
          <a:off x="0" y="194969"/>
          <a:ext cx="7467600" cy="2152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It causes least inflammatory response. It is one of the most biologically acceptable material</a:t>
          </a:r>
          <a:endParaRPr lang="en-IN" sz="4000" kern="1200" dirty="0"/>
        </a:p>
      </dsp:txBody>
      <dsp:txXfrm>
        <a:off x="105091" y="300060"/>
        <a:ext cx="7257418" cy="1942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BA31-09CC-4569-9882-3F003527F55A}">
      <dsp:nvSpPr>
        <dsp:cNvPr id="0" name=""/>
        <dsp:cNvSpPr/>
      </dsp:nvSpPr>
      <dsp:spPr>
        <a:xfrm>
          <a:off x="0" y="448863"/>
          <a:ext cx="7467600" cy="148648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EDTA-containing agents should be used between 1 and 5 min.</a:t>
          </a:r>
          <a:endParaRPr lang="en-IN" sz="2800" kern="1200" dirty="0"/>
        </a:p>
      </dsp:txBody>
      <dsp:txXfrm>
        <a:off x="72564" y="521427"/>
        <a:ext cx="7322472" cy="1341356"/>
      </dsp:txXfrm>
    </dsp:sp>
    <dsp:sp modelId="{2CE8F0A2-C30E-4208-8248-B8DEE63B0913}">
      <dsp:nvSpPr>
        <dsp:cNvPr id="0" name=""/>
        <dsp:cNvSpPr/>
      </dsp:nvSpPr>
      <dsp:spPr>
        <a:xfrm>
          <a:off x="0" y="2015988"/>
          <a:ext cx="7467600" cy="1486484"/>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A liquid EDTA solution may be introduced into the pulp chamber (pipette, cotton pellet) to identify the entrance to calcified canals.</a:t>
          </a:r>
          <a:endParaRPr lang="en-IN" sz="2800" kern="1200"/>
        </a:p>
      </dsp:txBody>
      <dsp:txXfrm>
        <a:off x="72564" y="2088552"/>
        <a:ext cx="7322472" cy="1341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45B9-D78C-4160-9119-ABC581C88A4C}">
      <dsp:nvSpPr>
        <dsp:cNvPr id="0" name=""/>
        <dsp:cNvSpPr/>
      </dsp:nvSpPr>
      <dsp:spPr>
        <a:xfrm>
          <a:off x="560069" y="0"/>
          <a:ext cx="6347460" cy="39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205C7-3BEF-4EDF-B09A-B4CAC9D2DD25}">
      <dsp:nvSpPr>
        <dsp:cNvPr id="0" name=""/>
        <dsp:cNvSpPr/>
      </dsp:nvSpPr>
      <dsp:spPr>
        <a:xfrm>
          <a:off x="258977" y="1185401"/>
          <a:ext cx="3383756"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It is white crystalline powder with slight odor. </a:t>
          </a:r>
          <a:endParaRPr lang="en-IN" sz="2900" kern="1200" dirty="0"/>
        </a:p>
      </dsp:txBody>
      <dsp:txXfrm>
        <a:off x="336132" y="1262556"/>
        <a:ext cx="3229446" cy="1426224"/>
      </dsp:txXfrm>
    </dsp:sp>
    <dsp:sp modelId="{0702CB46-144C-4B9A-9925-46F150E4CB15}">
      <dsp:nvSpPr>
        <dsp:cNvPr id="0" name=""/>
        <dsp:cNvSpPr/>
      </dsp:nvSpPr>
      <dsp:spPr>
        <a:xfrm>
          <a:off x="3824866" y="1185401"/>
          <a:ext cx="3383756"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It is soluble in water, alcohol and glycerine </a:t>
          </a:r>
          <a:endParaRPr lang="en-IN" sz="2900" kern="1200" dirty="0"/>
        </a:p>
      </dsp:txBody>
      <dsp:txXfrm>
        <a:off x="3902021" y="1262556"/>
        <a:ext cx="3229446" cy="1426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9D42F-E307-4BC6-A542-0BC11EC05EB7}">
      <dsp:nvSpPr>
        <dsp:cNvPr id="0" name=""/>
        <dsp:cNvSpPr/>
      </dsp:nvSpPr>
      <dsp:spPr>
        <a:xfrm>
          <a:off x="615668" y="0"/>
          <a:ext cx="6977575" cy="443293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7B238-1A4A-4B97-A0DE-2F6BB98CD4E2}">
      <dsp:nvSpPr>
        <dsp:cNvPr id="0" name=""/>
        <dsp:cNvSpPr/>
      </dsp:nvSpPr>
      <dsp:spPr>
        <a:xfrm>
          <a:off x="8818" y="1329879"/>
          <a:ext cx="2642243" cy="177317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It decomposes rapidly when exposed to heat, light or moisture. </a:t>
          </a:r>
          <a:endParaRPr lang="en-IN" sz="2400" kern="1200"/>
        </a:p>
      </dsp:txBody>
      <dsp:txXfrm>
        <a:off x="95377" y="1416438"/>
        <a:ext cx="2469125" cy="1600055"/>
      </dsp:txXfrm>
    </dsp:sp>
    <dsp:sp modelId="{3A0421D3-3113-4B88-9D83-E4206753C864}">
      <dsp:nvSpPr>
        <dsp:cNvPr id="0" name=""/>
        <dsp:cNvSpPr/>
      </dsp:nvSpPr>
      <dsp:spPr>
        <a:xfrm>
          <a:off x="2783334" y="1329879"/>
          <a:ext cx="2642243" cy="1773173"/>
        </a:xfrm>
        <a:prstGeom prst="roundRect">
          <a:avLst/>
        </a:prstGeom>
        <a:solidFill>
          <a:schemeClr val="accent3">
            <a:hueOff val="3999911"/>
            <a:satOff val="5465"/>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It dissociates into urea and hydroxide.</a:t>
          </a:r>
          <a:endParaRPr lang="en-IN" sz="2400" kern="1200"/>
        </a:p>
      </dsp:txBody>
      <dsp:txXfrm>
        <a:off x="2869893" y="1416438"/>
        <a:ext cx="2469125" cy="1600055"/>
      </dsp:txXfrm>
    </dsp:sp>
    <dsp:sp modelId="{274AC5E7-1F4C-4473-84FF-FBB0A85E6DD6}">
      <dsp:nvSpPr>
        <dsp:cNvPr id="0" name=""/>
        <dsp:cNvSpPr/>
      </dsp:nvSpPr>
      <dsp:spPr>
        <a:xfrm>
          <a:off x="5557850" y="1329879"/>
          <a:ext cx="2642243" cy="1773173"/>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Its mechanism of action combines the effect of urea and hydroxide</a:t>
          </a:r>
          <a:endParaRPr lang="en-IN" sz="2400" kern="1200"/>
        </a:p>
      </dsp:txBody>
      <dsp:txXfrm>
        <a:off x="5644409" y="1416438"/>
        <a:ext cx="2469125" cy="160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9E74B-8660-4073-AC0C-4C35F902B6C5}">
      <dsp:nvSpPr>
        <dsp:cNvPr id="0" name=""/>
        <dsp:cNvSpPr/>
      </dsp:nvSpPr>
      <dsp:spPr>
        <a:xfrm>
          <a:off x="0" y="11688"/>
          <a:ext cx="7467600" cy="9301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used along with EDTA to clean the walls of the canal.</a:t>
          </a:r>
        </a:p>
      </dsp:txBody>
      <dsp:txXfrm>
        <a:off x="45406" y="57094"/>
        <a:ext cx="7376788" cy="839338"/>
      </dsp:txXfrm>
    </dsp:sp>
    <dsp:sp modelId="{EBE3CF02-A3C5-4956-BB44-95C79812767E}">
      <dsp:nvSpPr>
        <dsp:cNvPr id="0" name=""/>
        <dsp:cNvSpPr/>
      </dsp:nvSpPr>
      <dsp:spPr>
        <a:xfrm>
          <a:off x="0" y="1010958"/>
          <a:ext cx="7467600" cy="930150"/>
        </a:xfrm>
        <a:prstGeom prst="roundRect">
          <a:avLst/>
        </a:prstGeom>
        <a:solidFill>
          <a:schemeClr val="accent4">
            <a:hueOff val="338105"/>
            <a:satOff val="-1909"/>
            <a:lumOff val="-3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It is less caustic than NaOCl. But has greater solvent action and is more germicidal than H</a:t>
          </a:r>
          <a:r>
            <a:rPr lang="en-IN" sz="2400" kern="1200" baseline="-25000"/>
            <a:t>2</a:t>
          </a:r>
          <a:r>
            <a:rPr lang="en-IN" sz="2400" kern="1200"/>
            <a:t>O</a:t>
          </a:r>
          <a:r>
            <a:rPr lang="en-IN" sz="2400" kern="1200" baseline="-25000"/>
            <a:t>2</a:t>
          </a:r>
          <a:r>
            <a:rPr lang="en-IN" sz="2400" kern="1200"/>
            <a:t>. </a:t>
          </a:r>
        </a:p>
      </dsp:txBody>
      <dsp:txXfrm>
        <a:off x="45406" y="1056364"/>
        <a:ext cx="7376788" cy="839338"/>
      </dsp:txXfrm>
    </dsp:sp>
    <dsp:sp modelId="{1F44715B-D90F-4ECE-8864-B364C1A04E56}">
      <dsp:nvSpPr>
        <dsp:cNvPr id="0" name=""/>
        <dsp:cNvSpPr/>
      </dsp:nvSpPr>
      <dsp:spPr>
        <a:xfrm>
          <a:off x="0" y="2010228"/>
          <a:ext cx="7467600" cy="930150"/>
        </a:xfrm>
        <a:prstGeom prst="roundRect">
          <a:avLst/>
        </a:prstGeom>
        <a:solidFill>
          <a:schemeClr val="accent4">
            <a:hueOff val="676210"/>
            <a:satOff val="-3819"/>
            <a:lumOff val="-65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Primarily it is used during early stages of preparation to eliminate soft tissue blockage. </a:t>
          </a:r>
        </a:p>
      </dsp:txBody>
      <dsp:txXfrm>
        <a:off x="45406" y="2055634"/>
        <a:ext cx="7376788" cy="839338"/>
      </dsp:txXfrm>
    </dsp:sp>
    <dsp:sp modelId="{27B4717F-E297-42A3-A99A-357B27F15D60}">
      <dsp:nvSpPr>
        <dsp:cNvPr id="0" name=""/>
        <dsp:cNvSpPr/>
      </dsp:nvSpPr>
      <dsp:spPr>
        <a:xfrm>
          <a:off x="0" y="3009498"/>
          <a:ext cx="7467600" cy="930150"/>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a:t>enhances root canal lubrication without softening dentine. </a:t>
          </a:r>
        </a:p>
      </dsp:txBody>
      <dsp:txXfrm>
        <a:off x="45406" y="3054904"/>
        <a:ext cx="7376788" cy="839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13762-1D26-49CE-8348-865C57698B3E}">
      <dsp:nvSpPr>
        <dsp:cNvPr id="0" name=""/>
        <dsp:cNvSpPr/>
      </dsp:nvSpPr>
      <dsp:spPr>
        <a:xfrm>
          <a:off x="911" y="909128"/>
          <a:ext cx="3555131" cy="213307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It dissociates more slowly so, its effervescence is prolonged but not as pronounced. </a:t>
          </a:r>
        </a:p>
      </dsp:txBody>
      <dsp:txXfrm>
        <a:off x="911" y="909128"/>
        <a:ext cx="3555131" cy="2133079"/>
      </dsp:txXfrm>
    </dsp:sp>
    <dsp:sp modelId="{CC19304A-EA56-46DE-A26D-A003EB5A855C}">
      <dsp:nvSpPr>
        <dsp:cNvPr id="0" name=""/>
        <dsp:cNvSpPr/>
      </dsp:nvSpPr>
      <dsp:spPr>
        <a:xfrm>
          <a:off x="3911556" y="909128"/>
          <a:ext cx="3555131" cy="2133079"/>
        </a:xfrm>
        <a:prstGeom prst="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Antibacterial property and tissue dissolving property of </a:t>
          </a:r>
          <a:r>
            <a:rPr lang="en-US" sz="2800" kern="1200" dirty="0" err="1"/>
            <a:t>glyoxide</a:t>
          </a:r>
          <a:r>
            <a:rPr lang="en-US" sz="2800" kern="1200" dirty="0"/>
            <a:t> is less than that of </a:t>
          </a:r>
          <a:r>
            <a:rPr lang="en-US" sz="2800" kern="1200" dirty="0" err="1"/>
            <a:t>NaOCl</a:t>
          </a:r>
          <a:r>
            <a:rPr lang="en-US" sz="2800" kern="1200" dirty="0"/>
            <a:t>. </a:t>
          </a:r>
          <a:endParaRPr lang="en-IN" sz="2800" kern="1200" dirty="0"/>
        </a:p>
      </dsp:txBody>
      <dsp:txXfrm>
        <a:off x="3911556" y="909128"/>
        <a:ext cx="3555131" cy="2133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54C90-503F-418C-B7BA-1038F002C310}">
      <dsp:nvSpPr>
        <dsp:cNvPr id="0" name=""/>
        <dsp:cNvSpPr/>
      </dsp:nvSpPr>
      <dsp:spPr>
        <a:xfrm>
          <a:off x="1814148" y="45308"/>
          <a:ext cx="2174808" cy="2174808"/>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r>
            <a:rPr lang="en-US" sz="3600" kern="1200"/>
            <a:t>Lactic acid</a:t>
          </a:r>
          <a:endParaRPr lang="en-IN" sz="3600" kern="1200"/>
        </a:p>
      </dsp:txBody>
      <dsp:txXfrm>
        <a:off x="2104123" y="425900"/>
        <a:ext cx="1594859" cy="978663"/>
      </dsp:txXfrm>
    </dsp:sp>
    <dsp:sp modelId="{EA101923-17E1-4424-BDC5-2A0EE2C95CDE}">
      <dsp:nvSpPr>
        <dsp:cNvPr id="0" name=""/>
        <dsp:cNvSpPr/>
      </dsp:nvSpPr>
      <dsp:spPr>
        <a:xfrm>
          <a:off x="2598892" y="1404563"/>
          <a:ext cx="2174808" cy="2174808"/>
        </a:xfrm>
        <a:prstGeom prst="ellipse">
          <a:avLst/>
        </a:prstGeom>
        <a:solidFill>
          <a:schemeClr val="accent4">
            <a:alpha val="50000"/>
            <a:hueOff val="507158"/>
            <a:satOff val="-2864"/>
            <a:lumOff val="-4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r>
            <a:rPr lang="en-US" sz="3600" kern="1200"/>
            <a:t>Tannic acid</a:t>
          </a:r>
          <a:endParaRPr lang="en-IN" sz="3600" kern="1200"/>
        </a:p>
      </dsp:txBody>
      <dsp:txXfrm>
        <a:off x="3264021" y="1966389"/>
        <a:ext cx="1304885" cy="1196144"/>
      </dsp:txXfrm>
    </dsp:sp>
    <dsp:sp modelId="{04CC5A18-59AB-4FD2-8806-2EB82D67ED3D}">
      <dsp:nvSpPr>
        <dsp:cNvPr id="0" name=""/>
        <dsp:cNvSpPr/>
      </dsp:nvSpPr>
      <dsp:spPr>
        <a:xfrm>
          <a:off x="1029405" y="1404563"/>
          <a:ext cx="2174808" cy="2174808"/>
        </a:xfrm>
        <a:prstGeom prst="ellipse">
          <a:avLst/>
        </a:prstGeom>
        <a:solidFill>
          <a:schemeClr val="accent4">
            <a:alpha val="50000"/>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r>
            <a:rPr lang="en-US" sz="3600" kern="1200"/>
            <a:t>Citric acid</a:t>
          </a:r>
          <a:endParaRPr lang="en-IN" sz="3600" kern="1200"/>
        </a:p>
      </dsp:txBody>
      <dsp:txXfrm>
        <a:off x="1234199" y="1966389"/>
        <a:ext cx="1304885" cy="11961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060DE-804C-4C42-AC77-67F1E0ABC7C2}">
      <dsp:nvSpPr>
        <dsp:cNvPr id="0" name=""/>
        <dsp:cNvSpPr/>
      </dsp:nvSpPr>
      <dsp:spPr>
        <a:xfrm>
          <a:off x="66885" y="14821"/>
          <a:ext cx="8003133" cy="1516122"/>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In addition to EDTA, citric acid can also be used for irrigation of the root canal to remove the smear layer</a:t>
          </a:r>
          <a:r>
            <a:rPr lang="en-US" sz="2800" kern="1200" baseline="30000"/>
            <a:t>.</a:t>
          </a:r>
          <a:endParaRPr lang="en-IN" sz="2800" kern="1200"/>
        </a:p>
      </dsp:txBody>
      <dsp:txXfrm>
        <a:off x="140896" y="88832"/>
        <a:ext cx="7855111" cy="1368100"/>
      </dsp:txXfrm>
    </dsp:sp>
    <dsp:sp modelId="{F117295C-DD2B-4AB8-AA08-6296635AB4DE}">
      <dsp:nvSpPr>
        <dsp:cNvPr id="0" name=""/>
        <dsp:cNvSpPr/>
      </dsp:nvSpPr>
      <dsp:spPr>
        <a:xfrm>
          <a:off x="0" y="1611583"/>
          <a:ext cx="8136904" cy="1506960"/>
        </a:xfrm>
        <a:prstGeom prst="roundRect">
          <a:avLst/>
        </a:prstGeom>
        <a:solidFill>
          <a:schemeClr val="accent1">
            <a:shade val="50000"/>
            <a:hueOff val="-335680"/>
            <a:satOff val="-38082"/>
            <a:lumOff val="340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Concentrations ranging from 1% to 50% have been used</a:t>
          </a:r>
          <a:r>
            <a:rPr lang="en-US" sz="2800" kern="1200" baseline="30000" dirty="0"/>
            <a:t> </a:t>
          </a:r>
          <a:endParaRPr lang="en-IN" sz="2800" kern="1200" dirty="0"/>
        </a:p>
      </dsp:txBody>
      <dsp:txXfrm>
        <a:off x="73564" y="1685147"/>
        <a:ext cx="7989776" cy="1359832"/>
      </dsp:txXfrm>
    </dsp:sp>
    <dsp:sp modelId="{49F339F9-05FC-44CA-B6B4-7285E96ED44B}">
      <dsp:nvSpPr>
        <dsp:cNvPr id="0" name=""/>
        <dsp:cNvSpPr/>
      </dsp:nvSpPr>
      <dsp:spPr>
        <a:xfrm>
          <a:off x="0" y="3199183"/>
          <a:ext cx="8136904" cy="1506960"/>
        </a:xfrm>
        <a:prstGeom prst="roundRect">
          <a:avLst/>
        </a:prstGeom>
        <a:solidFill>
          <a:schemeClr val="accent1">
            <a:shade val="50000"/>
            <a:hueOff val="-335680"/>
            <a:satOff val="-38082"/>
            <a:lumOff val="340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Citric acid is a chelating agent that reacts with metals to form nonionic soluble chelates</a:t>
          </a:r>
          <a:endParaRPr lang="en-IN" sz="2800" kern="1200" dirty="0"/>
        </a:p>
      </dsp:txBody>
      <dsp:txXfrm>
        <a:off x="73564" y="3272747"/>
        <a:ext cx="7989776" cy="1359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3FF1E-7D9E-4425-B31C-B2D8CA4E1D03}">
      <dsp:nvSpPr>
        <dsp:cNvPr id="0" name=""/>
        <dsp:cNvSpPr/>
      </dsp:nvSpPr>
      <dsp:spPr>
        <a:xfrm>
          <a:off x="0" y="40347"/>
          <a:ext cx="7467600" cy="1902200"/>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50% citric acid gives clean dentinal wall without smear layer. Action of citric acid is quick, requiring only 5 second application of 0.6% solution to dentine to remove smear layer. </a:t>
          </a:r>
        </a:p>
      </dsp:txBody>
      <dsp:txXfrm>
        <a:off x="92858" y="133205"/>
        <a:ext cx="7281884" cy="1716484"/>
      </dsp:txXfrm>
    </dsp:sp>
    <dsp:sp modelId="{563DE942-EC59-4A06-8079-B9254EF6004C}">
      <dsp:nvSpPr>
        <dsp:cNvPr id="0" name=""/>
        <dsp:cNvSpPr/>
      </dsp:nvSpPr>
      <dsp:spPr>
        <a:xfrm>
          <a:off x="0" y="2008788"/>
          <a:ext cx="7467600" cy="1902200"/>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50% citric acid irrigation is significantly better than 5.25% NaOCl for removal of smear layer from apical and middle third of canal. Combined use of both citric acid and NaOCl followed by rinsing with sterile water is exceedingly effective. </a:t>
          </a:r>
        </a:p>
      </dsp:txBody>
      <dsp:txXfrm>
        <a:off x="92858" y="2101646"/>
        <a:ext cx="7281884" cy="17164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DBD77-4661-4C42-B4D2-AE051AEECD08}"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5314E-6496-441C-9E49-C33131411C58}" type="slidenum">
              <a:rPr lang="en-US" smtClean="0"/>
              <a:t>‹#›</a:t>
            </a:fld>
            <a:endParaRPr lang="en-US"/>
          </a:p>
        </p:txBody>
      </p:sp>
    </p:spTree>
    <p:extLst>
      <p:ext uri="{BB962C8B-B14F-4D97-AF65-F5344CB8AC3E}">
        <p14:creationId xmlns:p14="http://schemas.microsoft.com/office/powerpoint/2010/main" val="343765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37126F77-CF2F-4C1C-86AA-46D908D5217B}" type="slidenum">
              <a:rPr lang="en-SG" smtClean="0"/>
              <a:pPr/>
              <a:t>4</a:t>
            </a:fld>
            <a:endParaRPr lang="en-SG"/>
          </a:p>
        </p:txBody>
      </p:sp>
    </p:spTree>
    <p:extLst>
      <p:ext uri="{BB962C8B-B14F-4D97-AF65-F5344CB8AC3E}">
        <p14:creationId xmlns:p14="http://schemas.microsoft.com/office/powerpoint/2010/main" val="26306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Glyoxide</a:t>
            </a:r>
            <a:r>
              <a:rPr lang="en-IN" dirty="0"/>
              <a:t> is used during initial canal negotiation procedure. These agents have lubricating properties and facilitate instrument movement within the canal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47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This can be overcome by alternating irrigation with </a:t>
            </a:r>
            <a:r>
              <a:rPr lang="en-IN" dirty="0" err="1"/>
              <a:t>NaOCl</a:t>
            </a:r>
            <a:r>
              <a:rPr lang="en-IN" dirty="0"/>
              <a:t>.</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01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Melanin</a:t>
            </a:r>
            <a:r>
              <a:rPr lang="en-IN" baseline="0" dirty="0"/>
              <a:t> o </a:t>
            </a:r>
            <a:r>
              <a:rPr lang="en-IN" baseline="0" dirty="0" err="1"/>
              <a:t>ganicus</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6879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AC22BE7D-50BB-4F65-9956-C05919569DBD}" type="datetimeFigureOut">
              <a:rPr lang="en-IN" smtClean="0"/>
              <a:pPr/>
              <a:t>19-04-2023</a:t>
            </a:fld>
            <a:endParaRPr lang="en-IN"/>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47845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19409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358682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11229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15030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1121664"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808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Content Placeholder 12"/>
          <p:cNvSpPr>
            <a:spLocks noGrp="1"/>
          </p:cNvSpPr>
          <p:nvPr>
            <p:ph sz="quarter" idx="13"/>
          </p:nvPr>
        </p:nvSpPr>
        <p:spPr>
          <a:xfrm>
            <a:off x="1121664" y="2743199"/>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9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882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18594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405749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30584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19-04-2023</a:t>
            </a:fld>
            <a:endParaRPr lang="en-IN"/>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extLst>
      <p:ext uri="{BB962C8B-B14F-4D97-AF65-F5344CB8AC3E}">
        <p14:creationId xmlns:p14="http://schemas.microsoft.com/office/powerpoint/2010/main" val="151619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928939" y="1143001"/>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633538" y="2708276"/>
            <a:ext cx="5453062" cy="830997"/>
          </a:xfrm>
          <a:prstGeom prst="rect">
            <a:avLst/>
          </a:prstGeom>
          <a:noFill/>
          <a:ln w="9525">
            <a:noFill/>
            <a:miter lim="800000"/>
            <a:headEnd/>
            <a:tailEnd/>
          </a:ln>
        </p:spPr>
        <p:txBody>
          <a:bodyPr wrap="square">
            <a:spAutoFit/>
          </a:bodyPr>
          <a:lstStyle/>
          <a:p>
            <a:r>
              <a:rPr lang="en-US" sz="2100" dirty="0">
                <a:latin typeface="Book Antiqua" pitchFamily="18" charset="0"/>
              </a:rPr>
              <a:t>TITLE OF THE TOPIC:</a:t>
            </a:r>
            <a:r>
              <a:rPr lang="en-IN" sz="2400" dirty="0"/>
              <a:t>IRRIGANTS AND IRRIGATION</a:t>
            </a:r>
            <a:endParaRPr lang="en-US" sz="2100" dirty="0">
              <a:latin typeface="Book Antiqua" pitchFamily="18" charset="0"/>
            </a:endParaRPr>
          </a:p>
        </p:txBody>
      </p:sp>
      <p:sp>
        <p:nvSpPr>
          <p:cNvPr id="8196" name="TextBox 5"/>
          <p:cNvSpPr txBox="1">
            <a:spLocks noChangeArrowheads="1"/>
          </p:cNvSpPr>
          <p:nvPr/>
        </p:nvSpPr>
        <p:spPr bwMode="auto">
          <a:xfrm>
            <a:off x="1676401"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1524001"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Several studies have reported a good cleaning effi­cacy of </a:t>
            </a:r>
            <a:r>
              <a:rPr lang="en-US" dirty="0" err="1"/>
              <a:t>liqiud</a:t>
            </a:r>
            <a:r>
              <a:rPr lang="en-US" dirty="0"/>
              <a:t> or paste-type EDTA after working times between 1 and 5 min. </a:t>
            </a:r>
          </a:p>
        </p:txBody>
      </p:sp>
      <p:sp>
        <p:nvSpPr>
          <p:cNvPr id="4" name="Rectangle 3"/>
          <p:cNvSpPr/>
          <p:nvPr/>
        </p:nvSpPr>
        <p:spPr>
          <a:xfrm>
            <a:off x="5159896" y="3717032"/>
            <a:ext cx="511256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defTabSz="457200">
              <a:spcBef>
                <a:spcPct val="20000"/>
              </a:spcBef>
              <a:buClr>
                <a:srgbClr val="A63212"/>
              </a:buClr>
              <a:buSzPct val="95000"/>
            </a:pPr>
            <a:r>
              <a:rPr lang="en-US" dirty="0">
                <a:solidFill>
                  <a:prstClr val="black">
                    <a:lumMod val="75000"/>
                    <a:lumOff val="25000"/>
                  </a:prstClr>
                </a:solidFill>
                <a:latin typeface="Cambria"/>
              </a:rPr>
              <a:t> </a:t>
            </a:r>
            <a:r>
              <a:rPr lang="en-US" dirty="0" err="1">
                <a:solidFill>
                  <a:prstClr val="black">
                    <a:lumMod val="75000"/>
                    <a:lumOff val="25000"/>
                  </a:prstClr>
                </a:solidFill>
                <a:latin typeface="Cambria"/>
              </a:rPr>
              <a:t>Hulsmann</a:t>
            </a:r>
            <a:r>
              <a:rPr lang="en-US" dirty="0">
                <a:solidFill>
                  <a:prstClr val="black">
                    <a:lumMod val="75000"/>
                    <a:lumOff val="25000"/>
                  </a:prstClr>
                </a:solidFill>
                <a:latin typeface="Cambria"/>
              </a:rPr>
              <a:t> &amp; </a:t>
            </a:r>
            <a:r>
              <a:rPr lang="en-US" dirty="0" err="1">
                <a:solidFill>
                  <a:prstClr val="black">
                    <a:lumMod val="75000"/>
                    <a:lumOff val="25000"/>
                  </a:prstClr>
                </a:solidFill>
                <a:latin typeface="Cambria"/>
              </a:rPr>
              <a:t>Heckendorff</a:t>
            </a:r>
            <a:r>
              <a:rPr lang="en-US" dirty="0">
                <a:solidFill>
                  <a:prstClr val="black">
                    <a:lumMod val="75000"/>
                    <a:lumOff val="25000"/>
                  </a:prstClr>
                </a:solidFill>
                <a:latin typeface="Cambria"/>
              </a:rPr>
              <a:t> 2002, </a:t>
            </a:r>
            <a:r>
              <a:rPr lang="en-US" dirty="0" err="1">
                <a:solidFill>
                  <a:prstClr val="black">
                    <a:lumMod val="75000"/>
                    <a:lumOff val="25000"/>
                  </a:prstClr>
                </a:solidFill>
                <a:latin typeface="Cambria"/>
              </a:rPr>
              <a:t>Scelza</a:t>
            </a:r>
            <a:r>
              <a:rPr lang="en-US" dirty="0">
                <a:solidFill>
                  <a:prstClr val="black">
                    <a:lumMod val="75000"/>
                    <a:lumOff val="25000"/>
                  </a:prstClr>
                </a:solidFill>
                <a:latin typeface="Cambria"/>
              </a:rPr>
              <a:t> et</a:t>
            </a:r>
            <a:r>
              <a:rPr lang="en-US" i="1" dirty="0">
                <a:solidFill>
                  <a:prstClr val="black">
                    <a:lumMod val="75000"/>
                    <a:lumOff val="25000"/>
                  </a:prstClr>
                </a:solidFill>
                <a:latin typeface="Cambria"/>
              </a:rPr>
              <a:t> al.</a:t>
            </a:r>
            <a:r>
              <a:rPr lang="en-US" dirty="0">
                <a:solidFill>
                  <a:prstClr val="black">
                    <a:lumMod val="75000"/>
                    <a:lumOff val="25000"/>
                  </a:prstClr>
                </a:solidFill>
                <a:latin typeface="Cambria"/>
              </a:rPr>
              <a:t> 2003</a:t>
            </a:r>
            <a:endParaRPr lang="en-IN" dirty="0">
              <a:solidFill>
                <a:prstClr val="black">
                  <a:lumMod val="75000"/>
                  <a:lumOff val="25000"/>
                </a:prstClr>
              </a:solidFill>
              <a:latin typeface="Cambria"/>
            </a:endParaRPr>
          </a:p>
        </p:txBody>
      </p:sp>
    </p:spTree>
    <p:extLst>
      <p:ext uri="{BB962C8B-B14F-4D97-AF65-F5344CB8AC3E}">
        <p14:creationId xmlns:p14="http://schemas.microsoft.com/office/powerpoint/2010/main" val="345241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1-min exposure to 10 mL EDTA was sufficient to remove the smear layer, whereas an exposure for 10 min caused excessive </a:t>
            </a:r>
            <a:r>
              <a:rPr lang="en-US" dirty="0" err="1"/>
              <a:t>peritubular</a:t>
            </a:r>
            <a:r>
              <a:rPr lang="en-US" dirty="0"/>
              <a:t> and intratubular erosion.</a:t>
            </a:r>
          </a:p>
          <a:p>
            <a:endParaRPr lang="en-US" dirty="0"/>
          </a:p>
          <a:p>
            <a:r>
              <a:rPr lang="en-US" dirty="0"/>
              <a:t>This kind of erosion has been proposed because of the result of the combined use of EDTA and </a:t>
            </a:r>
            <a:r>
              <a:rPr lang="en-US" dirty="0" err="1"/>
              <a:t>NaOCl</a:t>
            </a:r>
            <a:r>
              <a:rPr lang="en-US" dirty="0"/>
              <a:t> rather than EDTA alone.</a:t>
            </a:r>
            <a:endParaRPr lang="en-IN" dirty="0"/>
          </a:p>
        </p:txBody>
      </p:sp>
      <p:sp>
        <p:nvSpPr>
          <p:cNvPr id="4" name="Rectangle 3"/>
          <p:cNvSpPr/>
          <p:nvPr/>
        </p:nvSpPr>
        <p:spPr>
          <a:xfrm>
            <a:off x="7610598" y="3491716"/>
            <a:ext cx="266186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defTabSz="457200">
              <a:spcBef>
                <a:spcPct val="20000"/>
              </a:spcBef>
              <a:buClr>
                <a:srgbClr val="A63212"/>
              </a:buClr>
              <a:buSzPct val="95000"/>
            </a:pPr>
            <a:r>
              <a:rPr lang="en-US" dirty="0">
                <a:solidFill>
                  <a:prstClr val="black">
                    <a:lumMod val="75000"/>
                    <a:lumOff val="25000"/>
                  </a:prstClr>
                </a:solidFill>
                <a:latin typeface="Cambria"/>
              </a:rPr>
              <a:t>     </a:t>
            </a:r>
            <a:r>
              <a:rPr lang="en-US" dirty="0" err="1">
                <a:solidFill>
                  <a:prstClr val="black">
                    <a:lumMod val="75000"/>
                    <a:lumOff val="25000"/>
                  </a:prstClr>
                </a:solidFill>
                <a:latin typeface="Cambria"/>
              </a:rPr>
              <a:t>Calt</a:t>
            </a:r>
            <a:r>
              <a:rPr lang="en-US" dirty="0">
                <a:solidFill>
                  <a:prstClr val="black">
                    <a:lumMod val="75000"/>
                    <a:lumOff val="25000"/>
                  </a:prstClr>
                </a:solidFill>
                <a:latin typeface="Cambria"/>
              </a:rPr>
              <a:t> &amp; </a:t>
            </a:r>
            <a:r>
              <a:rPr lang="en-US" dirty="0" err="1">
                <a:solidFill>
                  <a:prstClr val="black">
                    <a:lumMod val="75000"/>
                    <a:lumOff val="25000"/>
                  </a:prstClr>
                </a:solidFill>
                <a:latin typeface="Cambria"/>
              </a:rPr>
              <a:t>Serper</a:t>
            </a:r>
            <a:r>
              <a:rPr lang="en-US" dirty="0">
                <a:solidFill>
                  <a:prstClr val="black">
                    <a:lumMod val="75000"/>
                    <a:lumOff val="25000"/>
                  </a:prstClr>
                </a:solidFill>
                <a:latin typeface="Cambria"/>
              </a:rPr>
              <a:t> 2002</a:t>
            </a:r>
          </a:p>
        </p:txBody>
      </p:sp>
      <p:sp>
        <p:nvSpPr>
          <p:cNvPr id="5" name="Rectangle 4"/>
          <p:cNvSpPr/>
          <p:nvPr/>
        </p:nvSpPr>
        <p:spPr>
          <a:xfrm>
            <a:off x="7986464" y="5373216"/>
            <a:ext cx="2286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n-US" dirty="0">
                <a:solidFill>
                  <a:prstClr val="black">
                    <a:lumMod val="75000"/>
                    <a:lumOff val="25000"/>
                  </a:prstClr>
                </a:solidFill>
                <a:latin typeface="Cambria"/>
              </a:rPr>
              <a:t>    </a:t>
            </a:r>
            <a:r>
              <a:rPr lang="en-US" dirty="0" err="1">
                <a:solidFill>
                  <a:prstClr val="black">
                    <a:lumMod val="75000"/>
                    <a:lumOff val="25000"/>
                  </a:prstClr>
                </a:solidFill>
                <a:latin typeface="Cambria"/>
              </a:rPr>
              <a:t>Niu</a:t>
            </a:r>
            <a:r>
              <a:rPr lang="en-US" dirty="0">
                <a:solidFill>
                  <a:prstClr val="black">
                    <a:lumMod val="75000"/>
                    <a:lumOff val="25000"/>
                  </a:prstClr>
                </a:solidFill>
                <a:latin typeface="Cambria"/>
              </a:rPr>
              <a:t> et</a:t>
            </a:r>
            <a:r>
              <a:rPr lang="en-US" i="1" dirty="0">
                <a:solidFill>
                  <a:prstClr val="black">
                    <a:lumMod val="75000"/>
                    <a:lumOff val="25000"/>
                  </a:prstClr>
                </a:solidFill>
                <a:latin typeface="Cambria"/>
              </a:rPr>
              <a:t> al.</a:t>
            </a:r>
            <a:r>
              <a:rPr lang="en-US" dirty="0">
                <a:solidFill>
                  <a:prstClr val="black">
                    <a:lumMod val="75000"/>
                    <a:lumOff val="25000"/>
                  </a:prstClr>
                </a:solidFill>
                <a:latin typeface="Cambria"/>
              </a:rPr>
              <a:t> 2002.</a:t>
            </a:r>
            <a:endParaRPr lang="en-IN" dirty="0">
              <a:solidFill>
                <a:prstClr val="white"/>
              </a:solidFill>
              <a:latin typeface="Cambria"/>
            </a:endParaRPr>
          </a:p>
        </p:txBody>
      </p:sp>
    </p:spTree>
    <p:extLst>
      <p:ext uri="{BB962C8B-B14F-4D97-AF65-F5344CB8AC3E}">
        <p14:creationId xmlns:p14="http://schemas.microsoft.com/office/powerpoint/2010/main" val="356597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EDTA on the quality of root canal obturation</a:t>
            </a:r>
            <a:br>
              <a:rPr lang="en-IN" dirty="0"/>
            </a:br>
            <a:endParaRPr lang="en-IN" dirty="0"/>
          </a:p>
        </p:txBody>
      </p:sp>
      <p:sp>
        <p:nvSpPr>
          <p:cNvPr id="3" name="Content Placeholder 2"/>
          <p:cNvSpPr>
            <a:spLocks noGrp="1"/>
          </p:cNvSpPr>
          <p:nvPr>
            <p:ph idx="1"/>
          </p:nvPr>
        </p:nvSpPr>
        <p:spPr/>
        <p:txBody>
          <a:bodyPr/>
          <a:lstStyle/>
          <a:p>
            <a:r>
              <a:rPr lang="en-US" dirty="0"/>
              <a:t>An increased number of </a:t>
            </a:r>
            <a:r>
              <a:rPr lang="en-US" dirty="0" err="1"/>
              <a:t>obturated</a:t>
            </a:r>
            <a:r>
              <a:rPr lang="en-US" dirty="0"/>
              <a:t> accessory canals is found after final irrigation with </a:t>
            </a:r>
            <a:r>
              <a:rPr lang="en-US" dirty="0" err="1"/>
              <a:t>NaOCl</a:t>
            </a:r>
            <a:r>
              <a:rPr lang="en-US" dirty="0"/>
              <a:t> (6%) alone or in combination with EDTA than after no irrigation or irriga­tion with distilled water </a:t>
            </a:r>
            <a:endParaRPr lang="en-IN" dirty="0"/>
          </a:p>
        </p:txBody>
      </p:sp>
      <p:sp>
        <p:nvSpPr>
          <p:cNvPr id="4" name="Rectangle 3"/>
          <p:cNvSpPr/>
          <p:nvPr/>
        </p:nvSpPr>
        <p:spPr>
          <a:xfrm>
            <a:off x="6201048" y="3861049"/>
            <a:ext cx="399940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400" dirty="0">
                <a:solidFill>
                  <a:prstClr val="black">
                    <a:lumMod val="75000"/>
                    <a:lumOff val="25000"/>
                  </a:prstClr>
                </a:solidFill>
                <a:latin typeface="Cambria"/>
              </a:rPr>
              <a:t>        Villegas</a:t>
            </a:r>
            <a:r>
              <a:rPr lang="en-US" sz="2400" i="1" dirty="0">
                <a:solidFill>
                  <a:prstClr val="black">
                    <a:lumMod val="75000"/>
                    <a:lumOff val="25000"/>
                  </a:prstClr>
                </a:solidFill>
                <a:latin typeface="Cambria"/>
              </a:rPr>
              <a:t> et al.</a:t>
            </a:r>
            <a:r>
              <a:rPr lang="en-US" sz="2400" dirty="0">
                <a:solidFill>
                  <a:prstClr val="black">
                    <a:lumMod val="75000"/>
                    <a:lumOff val="25000"/>
                  </a:prstClr>
                </a:solidFill>
                <a:latin typeface="Cambria"/>
              </a:rPr>
              <a:t> 2002</a:t>
            </a:r>
            <a:endParaRPr lang="en-IN" dirty="0">
              <a:solidFill>
                <a:prstClr val="white"/>
              </a:solidFill>
              <a:latin typeface="Cambria"/>
            </a:endParaRPr>
          </a:p>
        </p:txBody>
      </p:sp>
    </p:spTree>
    <p:extLst>
      <p:ext uri="{BB962C8B-B14F-4D97-AF65-F5344CB8AC3E}">
        <p14:creationId xmlns:p14="http://schemas.microsoft.com/office/powerpoint/2010/main" val="372582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063552" y="1988841"/>
            <a:ext cx="8064896" cy="4000885"/>
          </a:xfrm>
        </p:spPr>
        <p:txBody>
          <a:bodyPr/>
          <a:lstStyle/>
          <a:p>
            <a:r>
              <a:rPr lang="en-US" dirty="0"/>
              <a:t>On the other hand, both </a:t>
            </a:r>
            <a:r>
              <a:rPr lang="en-US" dirty="0" err="1"/>
              <a:t>NaOCl</a:t>
            </a:r>
            <a:r>
              <a:rPr lang="en-US" dirty="0"/>
              <a:t> and RC-Prep significantly reduced the bond strength of resin cement to root den­tine This reduction can be completely reversed by application of 10% ascorbic acid or 10% sodium </a:t>
            </a:r>
            <a:r>
              <a:rPr lang="en-US" dirty="0" err="1"/>
              <a:t>ascorbate</a:t>
            </a:r>
            <a:r>
              <a:rPr lang="en-US" dirty="0"/>
              <a:t>. </a:t>
            </a:r>
          </a:p>
          <a:p>
            <a:endParaRPr lang="en-US" dirty="0"/>
          </a:p>
          <a:p>
            <a:endParaRPr lang="en-US" dirty="0"/>
          </a:p>
          <a:p>
            <a:r>
              <a:rPr lang="en-US" dirty="0"/>
              <a:t>Dental adhesives bound significantly better to calcified dentine than to decalcified dentine pre- treated with EDTA </a:t>
            </a:r>
            <a:endParaRPr lang="en-IN" dirty="0"/>
          </a:p>
        </p:txBody>
      </p:sp>
      <p:sp>
        <p:nvSpPr>
          <p:cNvPr id="4" name="Rectangle 3"/>
          <p:cNvSpPr/>
          <p:nvPr/>
        </p:nvSpPr>
        <p:spPr>
          <a:xfrm>
            <a:off x="7264400" y="3645025"/>
            <a:ext cx="2936056"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defTabSz="457200">
              <a:spcBef>
                <a:spcPct val="20000"/>
              </a:spcBef>
              <a:buClr>
                <a:srgbClr val="A63212"/>
              </a:buClr>
              <a:buSzPct val="95000"/>
            </a:pPr>
            <a:r>
              <a:rPr lang="en-US" sz="2400" dirty="0">
                <a:solidFill>
                  <a:prstClr val="black">
                    <a:lumMod val="75000"/>
                    <a:lumOff val="25000"/>
                  </a:prstClr>
                </a:solidFill>
                <a:latin typeface="Cambria"/>
              </a:rPr>
              <a:t>   Morris</a:t>
            </a:r>
            <a:r>
              <a:rPr lang="en-US" sz="2400" i="1" dirty="0">
                <a:solidFill>
                  <a:prstClr val="black">
                    <a:lumMod val="75000"/>
                    <a:lumOff val="25000"/>
                  </a:prstClr>
                </a:solidFill>
                <a:latin typeface="Cambria"/>
              </a:rPr>
              <a:t> et al.</a:t>
            </a:r>
            <a:r>
              <a:rPr lang="en-US" sz="2400" dirty="0">
                <a:solidFill>
                  <a:prstClr val="black">
                    <a:lumMod val="75000"/>
                    <a:lumOff val="25000"/>
                  </a:prstClr>
                </a:solidFill>
                <a:latin typeface="Cambria"/>
              </a:rPr>
              <a:t> 2001</a:t>
            </a:r>
          </a:p>
        </p:txBody>
      </p:sp>
      <p:sp>
        <p:nvSpPr>
          <p:cNvPr id="5" name="Rectangle 4"/>
          <p:cNvSpPr/>
          <p:nvPr/>
        </p:nvSpPr>
        <p:spPr>
          <a:xfrm>
            <a:off x="7249542" y="5805265"/>
            <a:ext cx="29509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defTabSz="457200">
              <a:spcBef>
                <a:spcPct val="20000"/>
              </a:spcBef>
              <a:buClr>
                <a:srgbClr val="A63212"/>
              </a:buClr>
              <a:buSzPct val="95000"/>
            </a:pPr>
            <a:r>
              <a:rPr lang="en-US" sz="2400" dirty="0" err="1">
                <a:solidFill>
                  <a:prstClr val="black">
                    <a:lumMod val="75000"/>
                    <a:lumOff val="25000"/>
                  </a:prstClr>
                </a:solidFill>
                <a:latin typeface="Cambria"/>
              </a:rPr>
              <a:t>Perdigao</a:t>
            </a:r>
            <a:r>
              <a:rPr lang="en-US" sz="2400" i="1" dirty="0">
                <a:solidFill>
                  <a:prstClr val="black">
                    <a:lumMod val="75000"/>
                    <a:lumOff val="25000"/>
                  </a:prstClr>
                </a:solidFill>
                <a:latin typeface="Cambria"/>
              </a:rPr>
              <a:t> et al.</a:t>
            </a:r>
            <a:r>
              <a:rPr lang="en-US" sz="2400" dirty="0">
                <a:solidFill>
                  <a:prstClr val="black">
                    <a:lumMod val="75000"/>
                    <a:lumOff val="25000"/>
                  </a:prstClr>
                </a:solidFill>
                <a:latin typeface="Cambria"/>
              </a:rPr>
              <a:t> 2001</a:t>
            </a:r>
            <a:endParaRPr lang="en-IN" sz="2400" dirty="0">
              <a:solidFill>
                <a:prstClr val="black">
                  <a:lumMod val="75000"/>
                  <a:lumOff val="25000"/>
                </a:prstClr>
              </a:solidFill>
              <a:latin typeface="Cambria"/>
            </a:endParaRPr>
          </a:p>
        </p:txBody>
      </p:sp>
    </p:spTree>
    <p:extLst>
      <p:ext uri="{BB962C8B-B14F-4D97-AF65-F5344CB8AC3E}">
        <p14:creationId xmlns:p14="http://schemas.microsoft.com/office/powerpoint/2010/main" val="21222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lstStyle/>
          <a:p>
            <a:r>
              <a:rPr lang="en-IN" dirty="0"/>
              <a:t>Recommendation</a:t>
            </a:r>
          </a:p>
        </p:txBody>
      </p:sp>
    </p:spTree>
    <p:extLst>
      <p:ext uri="{BB962C8B-B14F-4D97-AF65-F5344CB8AC3E}">
        <p14:creationId xmlns:p14="http://schemas.microsoft.com/office/powerpoint/2010/main" val="109925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84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Urea peroxide</a:t>
            </a:r>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15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 </a:t>
            </a:r>
            <a:br>
              <a:rPr lang="en-IN" dirty="0"/>
            </a:br>
            <a:endParaRPr lang="en-IN" dirty="0"/>
          </a:p>
        </p:txBody>
      </p:sp>
      <p:graphicFrame>
        <p:nvGraphicFramePr>
          <p:cNvPr id="4" name="Content Placeholder 3"/>
          <p:cNvGraphicFramePr>
            <a:graphicFrameLocks noGrp="1"/>
          </p:cNvGraphicFramePr>
          <p:nvPr>
            <p:ph idx="1"/>
          </p:nvPr>
        </p:nvGraphicFramePr>
        <p:xfrm>
          <a:off x="1847528" y="1556793"/>
          <a:ext cx="8208912" cy="443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51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br>
              <a:rPr lang="en-IN" dirty="0"/>
            </a:br>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94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endParaRPr lang="en-IN" dirty="0"/>
          </a:p>
        </p:txBody>
      </p:sp>
      <p:graphicFrame>
        <p:nvGraphicFramePr>
          <p:cNvPr id="6" name="Content Placeholder 5"/>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30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4776"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2057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2405064"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5C470C57-D0EE-49A7-AE61-940FD1D57264}" type="slidenum">
              <a:rPr lang="en-US" sz="1200">
                <a:solidFill>
                  <a:schemeClr val="tx2"/>
                </a:solidFill>
              </a:rPr>
              <a:pPr algn="l"/>
              <a:t>2</a:t>
            </a:fld>
            <a:endParaRPr lang="en-US" sz="120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microbial flora</a:t>
            </a:r>
            <a:br>
              <a:rPr lang="en-IN" dirty="0"/>
            </a:br>
            <a:endParaRPr lang="en-IN" dirty="0"/>
          </a:p>
        </p:txBody>
      </p:sp>
      <p:sp>
        <p:nvSpPr>
          <p:cNvPr id="3" name="Content Placeholder 2"/>
          <p:cNvSpPr>
            <a:spLocks noGrp="1"/>
          </p:cNvSpPr>
          <p:nvPr>
            <p:ph idx="1"/>
          </p:nvPr>
        </p:nvSpPr>
        <p:spPr/>
        <p:txBody>
          <a:bodyPr/>
          <a:lstStyle/>
          <a:p>
            <a:pPr lvl="0"/>
            <a:r>
              <a:rPr lang="en-IN" dirty="0"/>
              <a:t>Foley et </a:t>
            </a:r>
            <a:r>
              <a:rPr lang="en-IN" dirty="0" err="1"/>
              <a:t>al.stated</a:t>
            </a:r>
            <a:r>
              <a:rPr lang="en-IN" dirty="0"/>
              <a:t> that 5.25% </a:t>
            </a:r>
            <a:r>
              <a:rPr lang="en-IN" dirty="0" err="1"/>
              <a:t>NaOCl</a:t>
            </a:r>
            <a:r>
              <a:rPr lang="en-IN" dirty="0"/>
              <a:t> and </a:t>
            </a:r>
            <a:r>
              <a:rPr lang="en-IN" dirty="0" err="1"/>
              <a:t>glyoxide</a:t>
            </a:r>
            <a:r>
              <a:rPr lang="en-IN" dirty="0"/>
              <a:t> (urea peroxide) if used alternatively are 100% effective against </a:t>
            </a:r>
            <a:r>
              <a:rPr lang="en-IN" dirty="0" err="1"/>
              <a:t>Bacteroides</a:t>
            </a:r>
            <a:r>
              <a:rPr lang="en-IN" dirty="0"/>
              <a:t> </a:t>
            </a:r>
            <a:r>
              <a:rPr lang="en-IN" dirty="0" err="1"/>
              <a:t>melaninoganicus</a:t>
            </a:r>
            <a:r>
              <a:rPr lang="en-IN" dirty="0"/>
              <a:t>. </a:t>
            </a:r>
          </a:p>
          <a:p>
            <a:pPr lvl="0"/>
            <a:endParaRPr lang="en-IN" dirty="0"/>
          </a:p>
          <a:p>
            <a:pPr lvl="0"/>
            <a:r>
              <a:rPr lang="en-IN" dirty="0" err="1"/>
              <a:t>NaOCl</a:t>
            </a:r>
            <a:r>
              <a:rPr lang="en-IN" dirty="0"/>
              <a:t> 5.25% and full strength </a:t>
            </a:r>
            <a:r>
              <a:rPr lang="en-IN" dirty="0" err="1"/>
              <a:t>glyoxide</a:t>
            </a:r>
            <a:r>
              <a:rPr lang="en-IN" dirty="0"/>
              <a:t> kills both Bacteroides </a:t>
            </a:r>
            <a:r>
              <a:rPr lang="en-IN" dirty="0" err="1"/>
              <a:t>melaninogenicus</a:t>
            </a:r>
            <a:r>
              <a:rPr lang="en-IN" dirty="0"/>
              <a:t> and </a:t>
            </a:r>
            <a:r>
              <a:rPr lang="en-IN" dirty="0" err="1"/>
              <a:t>Peptostreptococcus</a:t>
            </a:r>
            <a:r>
              <a:rPr lang="en-IN" dirty="0"/>
              <a:t> anaerobium. </a:t>
            </a:r>
          </a:p>
        </p:txBody>
      </p:sp>
    </p:spTree>
    <p:extLst>
      <p:ext uri="{BB962C8B-B14F-4D97-AF65-F5344CB8AC3E}">
        <p14:creationId xmlns:p14="http://schemas.microsoft.com/office/powerpoint/2010/main" val="37405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smear layer</a:t>
            </a:r>
            <a:br>
              <a:rPr lang="en-IN" dirty="0"/>
            </a:br>
            <a:endParaRPr lang="en-IN" dirty="0"/>
          </a:p>
        </p:txBody>
      </p:sp>
      <p:sp>
        <p:nvSpPr>
          <p:cNvPr id="3" name="Content Placeholder 2"/>
          <p:cNvSpPr>
            <a:spLocks noGrp="1"/>
          </p:cNvSpPr>
          <p:nvPr>
            <p:ph idx="1"/>
          </p:nvPr>
        </p:nvSpPr>
        <p:spPr/>
        <p:txBody>
          <a:bodyPr/>
          <a:lstStyle/>
          <a:p>
            <a:r>
              <a:rPr lang="en-US" dirty="0"/>
              <a:t>It has very mild property of smear layer removal.</a:t>
            </a:r>
          </a:p>
          <a:p>
            <a:r>
              <a:rPr lang="en-US" dirty="0"/>
              <a:t>When used together with </a:t>
            </a:r>
            <a:r>
              <a:rPr lang="en-US" dirty="0" err="1"/>
              <a:t>NaOCl</a:t>
            </a:r>
            <a:r>
              <a:rPr lang="en-US" dirty="0"/>
              <a:t> it is found to be superior to </a:t>
            </a:r>
            <a:r>
              <a:rPr lang="en-US" dirty="0" err="1"/>
              <a:t>NaOCl</a:t>
            </a:r>
            <a:r>
              <a:rPr lang="en-US" dirty="0"/>
              <a:t> alone. .</a:t>
            </a:r>
            <a:endParaRPr lang="en-IN" dirty="0"/>
          </a:p>
          <a:p>
            <a:endParaRPr lang="en-IN" dirty="0"/>
          </a:p>
        </p:txBody>
      </p:sp>
      <p:sp>
        <p:nvSpPr>
          <p:cNvPr id="4" name="Rectangle 3"/>
          <p:cNvSpPr/>
          <p:nvPr/>
        </p:nvSpPr>
        <p:spPr>
          <a:xfrm>
            <a:off x="7028184" y="3356992"/>
            <a:ext cx="324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dirty="0">
                <a:solidFill>
                  <a:prstClr val="black">
                    <a:lumMod val="75000"/>
                    <a:lumOff val="25000"/>
                  </a:prstClr>
                </a:solidFill>
                <a:latin typeface="Cambria"/>
              </a:rPr>
              <a:t>     Duran and Brown 1975</a:t>
            </a:r>
            <a:endParaRPr lang="en-IN" dirty="0">
              <a:solidFill>
                <a:prstClr val="white"/>
              </a:solidFill>
              <a:latin typeface="Cambria"/>
            </a:endParaRPr>
          </a:p>
        </p:txBody>
      </p:sp>
    </p:spTree>
    <p:extLst>
      <p:ext uri="{BB962C8B-B14F-4D97-AF65-F5344CB8AC3E}">
        <p14:creationId xmlns:p14="http://schemas.microsoft.com/office/powerpoint/2010/main" val="313587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Organic acids</a:t>
            </a:r>
            <a:br>
              <a:rPr lang="en-IN" dirty="0"/>
            </a:br>
            <a:endParaRPr lang="en-IN" dirty="0"/>
          </a:p>
        </p:txBody>
      </p:sp>
      <p:sp>
        <p:nvSpPr>
          <p:cNvPr id="3" name="Content Placeholder 2"/>
          <p:cNvSpPr>
            <a:spLocks noGrp="1"/>
          </p:cNvSpPr>
          <p:nvPr>
            <p:ph idx="1"/>
          </p:nvPr>
        </p:nvSpPr>
        <p:spPr/>
        <p:txBody>
          <a:bodyPr/>
          <a:lstStyle/>
          <a:p>
            <a:r>
              <a:rPr lang="en-US" dirty="0"/>
              <a:t>Use of organic acids to irrigate and debride root canals is as old as root canal therapy itself. </a:t>
            </a:r>
          </a:p>
          <a:p>
            <a:endParaRPr lang="en-IN" dirty="0"/>
          </a:p>
        </p:txBody>
      </p:sp>
      <p:graphicFrame>
        <p:nvGraphicFramePr>
          <p:cNvPr id="5" name="Diagram 4"/>
          <p:cNvGraphicFramePr/>
          <p:nvPr/>
        </p:nvGraphicFramePr>
        <p:xfrm>
          <a:off x="3359696" y="2924945"/>
          <a:ext cx="5803106" cy="3624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12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1266-2E8E-422C-9295-C2C11D8FA124}"/>
              </a:ext>
            </a:extLst>
          </p:cNvPr>
          <p:cNvSpPr>
            <a:spLocks noGrp="1"/>
          </p:cNvSpPr>
          <p:nvPr>
            <p:ph type="title"/>
          </p:nvPr>
        </p:nvSpPr>
        <p:spPr/>
        <p:txBody>
          <a:bodyPr/>
          <a:lstStyle/>
          <a:p>
            <a:r>
              <a:rPr lang="en-IN" dirty="0"/>
              <a:t>OTHER IRRIGANTS</a:t>
            </a:r>
          </a:p>
        </p:txBody>
      </p:sp>
    </p:spTree>
    <p:extLst>
      <p:ext uri="{BB962C8B-B14F-4D97-AF65-F5344CB8AC3E}">
        <p14:creationId xmlns:p14="http://schemas.microsoft.com/office/powerpoint/2010/main" val="8667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Citric acid</a:t>
            </a:r>
            <a:br>
              <a:rPr lang="en-IN" dirty="0"/>
            </a:br>
            <a:endParaRPr lang="en-IN" dirty="0"/>
          </a:p>
        </p:txBody>
      </p:sp>
      <p:graphicFrame>
        <p:nvGraphicFramePr>
          <p:cNvPr id="4" name="Content Placeholder 3"/>
          <p:cNvGraphicFramePr>
            <a:graphicFrameLocks noGrp="1"/>
          </p:cNvGraphicFramePr>
          <p:nvPr>
            <p:ph idx="1"/>
          </p:nvPr>
        </p:nvGraphicFramePr>
        <p:xfrm>
          <a:off x="2135560" y="1444340"/>
          <a:ext cx="8136904" cy="472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94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of action</a:t>
            </a:r>
            <a:br>
              <a:rPr lang="en-IN" dirty="0"/>
            </a:br>
            <a:endParaRPr lang="en-IN" dirty="0"/>
          </a:p>
        </p:txBody>
      </p:sp>
      <p:sp>
        <p:nvSpPr>
          <p:cNvPr id="3" name="Content Placeholder 2"/>
          <p:cNvSpPr>
            <a:spLocks noGrp="1"/>
          </p:cNvSpPr>
          <p:nvPr>
            <p:ph idx="1"/>
          </p:nvPr>
        </p:nvSpPr>
        <p:spPr/>
        <p:txBody>
          <a:bodyPr/>
          <a:lstStyle/>
          <a:p>
            <a:r>
              <a:rPr lang="en-US" dirty="0"/>
              <a:t>Antibacterial action is because of cell membrane damage by surface penetration and mitochondrial damage. </a:t>
            </a:r>
          </a:p>
          <a:p>
            <a:r>
              <a:rPr lang="en-US" dirty="0"/>
              <a:t>Demineralization of </a:t>
            </a:r>
            <a:r>
              <a:rPr lang="en-US" dirty="0" err="1"/>
              <a:t>intertubular</a:t>
            </a:r>
            <a:r>
              <a:rPr lang="en-US" dirty="0"/>
              <a:t> dentine occurs around tubular openings, which become enlarged.</a:t>
            </a:r>
            <a:endParaRPr lang="en-IN" dirty="0"/>
          </a:p>
          <a:p>
            <a:endParaRPr lang="en-IN" dirty="0"/>
          </a:p>
        </p:txBody>
      </p:sp>
      <p:sp>
        <p:nvSpPr>
          <p:cNvPr id="4" name="Rectangle 3"/>
          <p:cNvSpPr/>
          <p:nvPr/>
        </p:nvSpPr>
        <p:spPr>
          <a:xfrm>
            <a:off x="2279576" y="5661249"/>
            <a:ext cx="705678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Root canal </a:t>
            </a:r>
            <a:r>
              <a:rPr lang="en-IN" dirty="0" err="1">
                <a:solidFill>
                  <a:prstClr val="white"/>
                </a:solidFill>
                <a:latin typeface="Cambria"/>
              </a:rPr>
              <a:t>irrigants</a:t>
            </a:r>
            <a:endParaRPr lang="en-IN" dirty="0">
              <a:solidFill>
                <a:prstClr val="white"/>
              </a:solidFill>
              <a:latin typeface="Cambria"/>
            </a:endParaRPr>
          </a:p>
          <a:p>
            <a:endParaRPr lang="en-IN" dirty="0">
              <a:solidFill>
                <a:prstClr val="white"/>
              </a:solidFill>
              <a:latin typeface="Cambria"/>
            </a:endParaRPr>
          </a:p>
        </p:txBody>
      </p:sp>
    </p:spTree>
    <p:extLst>
      <p:ext uri="{BB962C8B-B14F-4D97-AF65-F5344CB8AC3E}">
        <p14:creationId xmlns:p14="http://schemas.microsoft.com/office/powerpoint/2010/main" val="291568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SMEAR LAYER</a:t>
            </a:r>
            <a:br>
              <a:rPr lang="en-IN" dirty="0"/>
            </a:br>
            <a:endParaRPr lang="en-IN" dirty="0"/>
          </a:p>
        </p:txBody>
      </p:sp>
      <p:graphicFrame>
        <p:nvGraphicFramePr>
          <p:cNvPr id="4" name="Content Placeholder 3"/>
          <p:cNvGraphicFramePr>
            <a:graphicFrameLocks noGrp="1"/>
          </p:cNvGraphicFramePr>
          <p:nvPr>
            <p:ph idx="1"/>
          </p:nvPr>
        </p:nvGraphicFramePr>
        <p:xfrm>
          <a:off x="2362200" y="1484785"/>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67608" y="5951022"/>
            <a:ext cx="705678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Root canal </a:t>
            </a:r>
            <a:r>
              <a:rPr lang="en-IN" dirty="0" err="1">
                <a:solidFill>
                  <a:prstClr val="white"/>
                </a:solidFill>
                <a:latin typeface="Cambria"/>
              </a:rPr>
              <a:t>irrigants</a:t>
            </a:r>
            <a:endParaRPr lang="en-IN" dirty="0">
              <a:solidFill>
                <a:prstClr val="white"/>
              </a:solidFill>
              <a:latin typeface="Cambria"/>
            </a:endParaRPr>
          </a:p>
          <a:p>
            <a:endParaRPr lang="en-IN" dirty="0">
              <a:solidFill>
                <a:prstClr val="white"/>
              </a:solidFill>
              <a:latin typeface="Cambria"/>
            </a:endParaRPr>
          </a:p>
        </p:txBody>
      </p:sp>
    </p:spTree>
    <p:extLst>
      <p:ext uri="{BB962C8B-B14F-4D97-AF65-F5344CB8AC3E}">
        <p14:creationId xmlns:p14="http://schemas.microsoft.com/office/powerpoint/2010/main" val="1066007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2200" y="1268761"/>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79576" y="5661249"/>
            <a:ext cx="705678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Root canal </a:t>
            </a:r>
            <a:r>
              <a:rPr lang="en-IN" dirty="0" err="1">
                <a:solidFill>
                  <a:prstClr val="white"/>
                </a:solidFill>
                <a:latin typeface="Cambria"/>
              </a:rPr>
              <a:t>irrigants</a:t>
            </a:r>
            <a:endParaRPr lang="en-IN" dirty="0">
              <a:solidFill>
                <a:prstClr val="white"/>
              </a:solidFill>
              <a:latin typeface="Cambria"/>
            </a:endParaRPr>
          </a:p>
          <a:p>
            <a:endParaRPr lang="en-IN" dirty="0">
              <a:solidFill>
                <a:prstClr val="white"/>
              </a:solidFill>
              <a:latin typeface="Cambria"/>
            </a:endParaRPr>
          </a:p>
        </p:txBody>
      </p:sp>
    </p:spTree>
    <p:extLst>
      <p:ext uri="{BB962C8B-B14F-4D97-AF65-F5344CB8AC3E}">
        <p14:creationId xmlns:p14="http://schemas.microsoft.com/office/powerpoint/2010/main" val="356391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Biocompatibility</a:t>
            </a:r>
            <a:br>
              <a:rPr lang="en-IN" dirty="0"/>
            </a:br>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61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2 Phosphoric acid: (30-65%)</a:t>
            </a:r>
            <a:br>
              <a:rPr lang="en-IN" sz="4400" dirty="0">
                <a:solidFill>
                  <a:schemeClr val="tx1"/>
                </a:solidFill>
              </a:rPr>
            </a:br>
            <a:endParaRPr lang="en-IN" sz="4400" dirty="0">
              <a:solidFill>
                <a:schemeClr val="tx1"/>
              </a:solidFill>
            </a:endParaRPr>
          </a:p>
        </p:txBody>
      </p:sp>
      <p:graphicFrame>
        <p:nvGraphicFramePr>
          <p:cNvPr id="4" name="Content Placeholder 3"/>
          <p:cNvGraphicFramePr>
            <a:graphicFrameLocks noGrp="1"/>
          </p:cNvGraphicFramePr>
          <p:nvPr>
            <p:ph idx="1"/>
          </p:nvPr>
        </p:nvGraphicFramePr>
        <p:xfrm>
          <a:off x="2279576" y="1556792"/>
          <a:ext cx="78488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84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Contents</a:t>
            </a:r>
            <a:endParaRPr lang="en-SG" sz="4400" dirty="0"/>
          </a:p>
        </p:txBody>
      </p:sp>
      <p:sp>
        <p:nvSpPr>
          <p:cNvPr id="3" name="Content Placeholder 2"/>
          <p:cNvSpPr>
            <a:spLocks noGrp="1"/>
          </p:cNvSpPr>
          <p:nvPr>
            <p:ph idx="1"/>
          </p:nvPr>
        </p:nvSpPr>
        <p:spPr>
          <a:xfrm>
            <a:off x="2362200" y="1340769"/>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endParaRPr lang="en-US" b="1" dirty="0"/>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Effect on smear layer</a:t>
            </a:r>
            <a:br>
              <a:rPr lang="en-IN" sz="4400" dirty="0"/>
            </a:br>
            <a:endParaRPr lang="en-IN" sz="4400" dirty="0"/>
          </a:p>
        </p:txBody>
      </p:sp>
      <p:graphicFrame>
        <p:nvGraphicFramePr>
          <p:cNvPr id="4" name="Content Placeholder 3"/>
          <p:cNvGraphicFramePr>
            <a:graphicFrameLocks noGrp="1"/>
          </p:cNvGraphicFramePr>
          <p:nvPr>
            <p:ph idx="1"/>
          </p:nvPr>
        </p:nvGraphicFramePr>
        <p:xfrm>
          <a:off x="2362200" y="1421880"/>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67608" y="5951022"/>
            <a:ext cx="705678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Root canal </a:t>
            </a:r>
            <a:r>
              <a:rPr lang="en-IN" dirty="0" err="1">
                <a:solidFill>
                  <a:prstClr val="white"/>
                </a:solidFill>
                <a:latin typeface="Cambria"/>
              </a:rPr>
              <a:t>irrigants</a:t>
            </a:r>
            <a:endParaRPr lang="en-IN" dirty="0">
              <a:solidFill>
                <a:prstClr val="white"/>
              </a:solidFill>
              <a:latin typeface="Cambria"/>
            </a:endParaRPr>
          </a:p>
          <a:p>
            <a:endParaRPr lang="en-IN" dirty="0">
              <a:solidFill>
                <a:prstClr val="white"/>
              </a:solidFill>
              <a:latin typeface="Cambria"/>
            </a:endParaRPr>
          </a:p>
        </p:txBody>
      </p:sp>
    </p:spTree>
    <p:extLst>
      <p:ext uri="{BB962C8B-B14F-4D97-AF65-F5344CB8AC3E}">
        <p14:creationId xmlns:p14="http://schemas.microsoft.com/office/powerpoint/2010/main" val="87647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3 Maleic acid</a:t>
            </a:r>
            <a:br>
              <a:rPr lang="en-IN" dirty="0"/>
            </a:br>
            <a:endParaRPr lang="en-IN" dirty="0"/>
          </a:p>
        </p:txBody>
      </p:sp>
      <p:sp>
        <p:nvSpPr>
          <p:cNvPr id="3" name="Content Placeholder 2"/>
          <p:cNvSpPr>
            <a:spLocks noGrp="1"/>
          </p:cNvSpPr>
          <p:nvPr>
            <p:ph idx="1"/>
          </p:nvPr>
        </p:nvSpPr>
        <p:spPr/>
        <p:txBody>
          <a:bodyPr/>
          <a:lstStyle/>
          <a:p>
            <a:r>
              <a:rPr lang="en-IN" dirty="0"/>
              <a:t>Maleic acid is a mild organic acid used as an acid conditioner in adhesive dentistry.</a:t>
            </a:r>
          </a:p>
          <a:p>
            <a:r>
              <a:rPr lang="en-IN" dirty="0"/>
              <a:t> </a:t>
            </a:r>
            <a:r>
              <a:rPr lang="en-IN" dirty="0" err="1"/>
              <a:t>Ballal</a:t>
            </a:r>
            <a:r>
              <a:rPr lang="en-IN" dirty="0"/>
              <a:t> </a:t>
            </a:r>
            <a:r>
              <a:rPr lang="en-IN" i="1" dirty="0"/>
              <a:t>et al</a:t>
            </a:r>
            <a:r>
              <a:rPr lang="en-IN" dirty="0"/>
              <a:t>. reported that final irrigation with 7% maleic acid for 1 min was more efficient than 17% EDTA in the removal of smear layer from the apical third of the root canal system.</a:t>
            </a:r>
          </a:p>
        </p:txBody>
      </p:sp>
      <p:sp>
        <p:nvSpPr>
          <p:cNvPr id="4" name="Rectangle 3"/>
          <p:cNvSpPr/>
          <p:nvPr/>
        </p:nvSpPr>
        <p:spPr>
          <a:xfrm>
            <a:off x="2279576" y="5661249"/>
            <a:ext cx="705678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Root canal </a:t>
            </a:r>
            <a:r>
              <a:rPr lang="en-IN" dirty="0" err="1">
                <a:solidFill>
                  <a:prstClr val="white"/>
                </a:solidFill>
                <a:latin typeface="Cambria"/>
              </a:rPr>
              <a:t>irrigants</a:t>
            </a:r>
            <a:endParaRPr lang="en-IN" dirty="0">
              <a:solidFill>
                <a:prstClr val="white"/>
              </a:solidFill>
              <a:latin typeface="Cambria"/>
            </a:endParaRPr>
          </a:p>
          <a:p>
            <a:endParaRPr lang="en-IN" dirty="0">
              <a:solidFill>
                <a:prstClr val="white"/>
              </a:solidFill>
              <a:latin typeface="Cambria"/>
            </a:endParaRPr>
          </a:p>
        </p:txBody>
      </p:sp>
    </p:spTree>
    <p:extLst>
      <p:ext uri="{BB962C8B-B14F-4D97-AF65-F5344CB8AC3E}">
        <p14:creationId xmlns:p14="http://schemas.microsoft.com/office/powerpoint/2010/main" val="124661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err="1"/>
              <a:t>Ruddle’s</a:t>
            </a:r>
            <a:r>
              <a:rPr lang="en-US" dirty="0"/>
              <a:t> solution </a:t>
            </a:r>
            <a:br>
              <a:rPr lang="en-IN" dirty="0"/>
            </a:br>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89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Composition</a:t>
            </a:r>
            <a:br>
              <a:rPr lang="en-IN" dirty="0"/>
            </a:br>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27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It has a pH between 6.5 - 7.7</a:t>
            </a:r>
          </a:p>
          <a:p>
            <a:pPr lvl="0"/>
            <a:endParaRPr lang="en-IN" dirty="0"/>
          </a:p>
          <a:p>
            <a:pPr lvl="0"/>
            <a:r>
              <a:rPr lang="en-US" dirty="0"/>
              <a:t>It is stable at room temperature</a:t>
            </a:r>
          </a:p>
          <a:p>
            <a:pPr lvl="0"/>
            <a:endParaRPr lang="en-IN" dirty="0"/>
          </a:p>
          <a:p>
            <a:pPr lvl="0"/>
            <a:r>
              <a:rPr lang="en-US" dirty="0"/>
              <a:t>Crystals may form when cooled but dissolve when heated to body temperature </a:t>
            </a:r>
            <a:endParaRPr lang="en-IN" dirty="0"/>
          </a:p>
          <a:p>
            <a:endParaRPr lang="en-IN" dirty="0"/>
          </a:p>
        </p:txBody>
      </p:sp>
    </p:spTree>
    <p:extLst>
      <p:ext uri="{BB962C8B-B14F-4D97-AF65-F5344CB8AC3E}">
        <p14:creationId xmlns:p14="http://schemas.microsoft.com/office/powerpoint/2010/main" val="951340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a:t>
            </a:r>
            <a:endParaRPr lang="en-IN" dirty="0"/>
          </a:p>
        </p:txBody>
      </p:sp>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951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5 Physiologic saline solution </a:t>
            </a:r>
            <a:br>
              <a:rPr lang="en-IN" sz="4400" dirty="0"/>
            </a:br>
            <a:endParaRPr lang="en-IN" sz="4400" dirty="0"/>
          </a:p>
        </p:txBody>
      </p:sp>
      <p:sp>
        <p:nvSpPr>
          <p:cNvPr id="3" name="Content Placeholder 2"/>
          <p:cNvSpPr>
            <a:spLocks noGrp="1"/>
          </p:cNvSpPr>
          <p:nvPr>
            <p:ph idx="1"/>
          </p:nvPr>
        </p:nvSpPr>
        <p:spPr>
          <a:xfrm>
            <a:off x="2351584" y="1700809"/>
            <a:ext cx="7478216" cy="4288917"/>
          </a:xfrm>
        </p:spPr>
        <p:txBody>
          <a:bodyPr>
            <a:normAutofit/>
          </a:bodyPr>
          <a:lstStyle/>
          <a:p>
            <a:r>
              <a:rPr lang="en-US" dirty="0"/>
              <a:t>It has no germicidal activity. However, following thorough instrumentation and flushing root canal with physiologic saline, a considerable reduction in number of bacteria can be achieved. </a:t>
            </a:r>
          </a:p>
          <a:p>
            <a:endParaRPr lang="en-IN" dirty="0"/>
          </a:p>
          <a:p>
            <a:r>
              <a:rPr lang="en-US" dirty="0"/>
              <a:t>It flushes out superficial debris. According to </a:t>
            </a:r>
            <a:r>
              <a:rPr lang="en-US" dirty="0" err="1"/>
              <a:t>Gerachnen</a:t>
            </a:r>
            <a:r>
              <a:rPr lang="en-US" dirty="0"/>
              <a:t> clinical symptoms such as pain, tenderness or swelling was absent in 62% cases. It also has a lubrication action. This solution must not be contaminated with foreign biologic materials before or during use. </a:t>
            </a:r>
            <a:endParaRPr lang="en-IN" dirty="0"/>
          </a:p>
          <a:p>
            <a:endParaRPr lang="en-IN" dirty="0"/>
          </a:p>
        </p:txBody>
      </p:sp>
    </p:spTree>
    <p:extLst>
      <p:ext uri="{BB962C8B-B14F-4D97-AF65-F5344CB8AC3E}">
        <p14:creationId xmlns:p14="http://schemas.microsoft.com/office/powerpoint/2010/main" val="7851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2200" y="2038389"/>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706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BIOCOMPATIBILITY</a:t>
            </a:r>
            <a:br>
              <a:rPr lang="en-IN" sz="4400" dirty="0"/>
            </a:br>
            <a:endParaRPr lang="en-IN" sz="4400" dirty="0"/>
          </a:p>
        </p:txBody>
      </p:sp>
      <p:graphicFrame>
        <p:nvGraphicFramePr>
          <p:cNvPr id="4" name="Content Placeholder 3"/>
          <p:cNvGraphicFramePr>
            <a:graphicFrameLocks noGrp="1"/>
          </p:cNvGraphicFramePr>
          <p:nvPr>
            <p:ph idx="1"/>
          </p:nvPr>
        </p:nvGraphicFramePr>
        <p:xfrm>
          <a:off x="2362200" y="2038389"/>
          <a:ext cx="7467600" cy="254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066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4039" y="152400"/>
            <a:ext cx="8543925" cy="1098550"/>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2F4A669D-D557-4BF8-B728-474CDD9A7F26}" type="slidenum">
              <a:rPr lang="en-US" sz="1200">
                <a:solidFill>
                  <a:srgbClr val="4C1304"/>
                </a:solidFill>
              </a:rPr>
              <a:pPr algn="l"/>
              <a:t>39</a:t>
            </a:fld>
            <a:endParaRPr lang="en-US" sz="1200">
              <a:solidFill>
                <a:srgbClr val="4C1304"/>
              </a:solidFill>
            </a:endParaRPr>
          </a:p>
        </p:txBody>
      </p:sp>
      <p:sp>
        <p:nvSpPr>
          <p:cNvPr id="41988" name="TextBox 2"/>
          <p:cNvSpPr txBox="1">
            <a:spLocks noChangeArrowheads="1"/>
          </p:cNvSpPr>
          <p:nvPr/>
        </p:nvSpPr>
        <p:spPr bwMode="auto">
          <a:xfrm>
            <a:off x="1981200" y="1123130"/>
            <a:ext cx="8543924" cy="535531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solidFill>
                  <a:prstClr val="black"/>
                </a:solidFill>
                <a:latin typeface="Cambria"/>
              </a:rPr>
              <a:t>Some of the problems that dentists face in their clinical practice are caused or facilitated by improper treatment of the root canal system. </a:t>
            </a:r>
          </a:p>
          <a:p>
            <a:pPr marL="285750" indent="-285750">
              <a:buFont typeface="Arial" panose="020B0604020202020204" pitchFamily="34" charset="0"/>
              <a:buChar char="•"/>
            </a:pPr>
            <a:r>
              <a:rPr lang="en-US"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dirty="0" err="1">
                <a:solidFill>
                  <a:prstClr val="black"/>
                </a:solidFill>
                <a:latin typeface="Cambria"/>
              </a:rPr>
              <a:t>periradicular</a:t>
            </a:r>
            <a:r>
              <a:rPr lang="en-US" dirty="0">
                <a:solidFill>
                  <a:prstClr val="black"/>
                </a:solidFill>
                <a:latin typeface="Cambria"/>
              </a:rPr>
              <a:t> tissues. </a:t>
            </a:r>
          </a:p>
          <a:p>
            <a:pPr marL="285750" indent="-285750">
              <a:buFont typeface="Arial" panose="020B0604020202020204" pitchFamily="34" charset="0"/>
              <a:buChar char="•"/>
            </a:pPr>
            <a:r>
              <a:rPr lang="en-US" dirty="0">
                <a:solidFill>
                  <a:prstClr val="black"/>
                </a:solidFill>
                <a:latin typeface="Cambria"/>
              </a:rPr>
              <a:t>Invariably, </a:t>
            </a:r>
            <a:r>
              <a:rPr lang="en-US" dirty="0" err="1">
                <a:solidFill>
                  <a:prstClr val="black"/>
                </a:solidFill>
                <a:latin typeface="Cambria"/>
              </a:rPr>
              <a:t>periradicular</a:t>
            </a:r>
            <a:r>
              <a:rPr lang="en-US"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dirty="0" err="1">
                <a:solidFill>
                  <a:prstClr val="black"/>
                </a:solidFill>
                <a:latin typeface="Cambria"/>
              </a:rPr>
              <a:t>periradicular</a:t>
            </a:r>
            <a:r>
              <a:rPr lang="en-US" dirty="0">
                <a:solidFill>
                  <a:prstClr val="black"/>
                </a:solidFill>
                <a:latin typeface="Cambria"/>
              </a:rPr>
              <a:t> tissues during therapy. </a:t>
            </a:r>
          </a:p>
          <a:p>
            <a:pPr marL="285750" indent="-285750">
              <a:buFont typeface="Arial" panose="020B0604020202020204" pitchFamily="34" charset="0"/>
              <a:buChar char="•"/>
            </a:pPr>
            <a:r>
              <a:rPr lang="en-US" dirty="0">
                <a:solidFill>
                  <a:prstClr val="black"/>
                </a:solidFill>
                <a:latin typeface="Cambria"/>
              </a:rPr>
              <a:t>The worst-case scenario for </a:t>
            </a:r>
            <a:r>
              <a:rPr lang="en-US" dirty="0" err="1">
                <a:solidFill>
                  <a:prstClr val="black"/>
                </a:solidFill>
                <a:latin typeface="Cambria"/>
              </a:rPr>
              <a:t>periradicular</a:t>
            </a:r>
            <a:r>
              <a:rPr lang="en-US" dirty="0">
                <a:solidFill>
                  <a:prstClr val="black"/>
                </a:solidFill>
                <a:latin typeface="Cambria"/>
              </a:rPr>
              <a:t> tissue response to intra-canal procedures is reflected largely in post-operative pain and persistence of </a:t>
            </a:r>
            <a:r>
              <a:rPr lang="en-US" dirty="0" err="1">
                <a:solidFill>
                  <a:prstClr val="black"/>
                </a:solidFill>
                <a:latin typeface="Cambria"/>
              </a:rPr>
              <a:t>periradicular</a:t>
            </a:r>
            <a:r>
              <a:rPr lang="en-US"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85750" indent="-285750">
              <a:buFont typeface="Arial" panose="020B0604020202020204" pitchFamily="34" charset="0"/>
              <a:buChar char="•"/>
            </a:pPr>
            <a:r>
              <a:rPr lang="en-US" dirty="0">
                <a:solidFill>
                  <a:prstClr val="black"/>
                </a:solidFill>
                <a:latin typeface="Cambria"/>
              </a:rPr>
              <a:t>Even though chemical and mechanical factors can be involved with unfavorable responses of the </a:t>
            </a:r>
            <a:r>
              <a:rPr lang="en-US" dirty="0" err="1">
                <a:solidFill>
                  <a:prstClr val="black"/>
                </a:solidFill>
                <a:latin typeface="Cambria"/>
              </a:rPr>
              <a:t>periradicular</a:t>
            </a:r>
            <a:r>
              <a:rPr lang="en-US" dirty="0">
                <a:solidFill>
                  <a:prstClr val="black"/>
                </a:solidFill>
                <a:latin typeface="Cambria"/>
              </a:rPr>
              <a:t> tissues to intracanal procedures, microorganisms are the major causative agents of post-operative pain and posttreatment disease.</a:t>
            </a:r>
            <a:endParaRPr lang="en-IN" dirty="0">
              <a:solidFill>
                <a:prstClr val="black"/>
              </a:solidFill>
              <a:latin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2068016" y="1239416"/>
            <a:ext cx="7772400" cy="5645968"/>
          </a:xfrm>
        </p:spPr>
        <p:txBody>
          <a:bodyPr>
            <a:noAutofit/>
          </a:bodyPr>
          <a:lstStyle/>
          <a:p>
            <a:r>
              <a:rPr lang="en-US" dirty="0" err="1">
                <a:latin typeface="Times New Roman" pitchFamily="18" charset="0"/>
                <a:cs typeface="Times New Roman" pitchFamily="18" charset="0"/>
              </a:rPr>
              <a:t>Ruddle’s</a:t>
            </a:r>
            <a:r>
              <a:rPr lang="en-US" dirty="0">
                <a:latin typeface="Times New Roman" pitchFamily="18" charset="0"/>
                <a:cs typeface="Times New Roman" pitchFamily="18" charset="0"/>
              </a:rPr>
              <a:t> solution </a:t>
            </a:r>
          </a:p>
          <a:p>
            <a:r>
              <a:rPr lang="en-US" dirty="0">
                <a:latin typeface="Times New Roman" pitchFamily="18" charset="0"/>
                <a:cs typeface="Times New Roman" pitchFamily="18" charset="0"/>
              </a:rPr>
              <a:t>Urea </a:t>
            </a:r>
          </a:p>
          <a:p>
            <a:r>
              <a:rPr lang="en-US" dirty="0">
                <a:latin typeface="Times New Roman" pitchFamily="18" charset="0"/>
                <a:cs typeface="Times New Roman" pitchFamily="18" charset="0"/>
              </a:rPr>
              <a:t>Physiologic saline solution</a:t>
            </a:r>
          </a:p>
          <a:p>
            <a:r>
              <a:rPr lang="en-US" dirty="0" err="1">
                <a:latin typeface="Times New Roman" pitchFamily="18" charset="0"/>
                <a:cs typeface="Times New Roman" pitchFamily="18" charset="0"/>
              </a:rPr>
              <a:t>Mtad</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ozone</a:t>
            </a:r>
          </a:p>
          <a:p>
            <a:r>
              <a:rPr lang="en-US" dirty="0">
                <a:latin typeface="Times New Roman" pitchFamily="18" charset="0"/>
                <a:cs typeface="Times New Roman" pitchFamily="18" charset="0"/>
              </a:rPr>
              <a:t>Combination of irrigants</a:t>
            </a:r>
          </a:p>
          <a:p>
            <a:r>
              <a:rPr lang="en-US" dirty="0">
                <a:latin typeface="Times New Roman" pitchFamily="18" charset="0"/>
                <a:cs typeface="Times New Roman" pitchFamily="18" charset="0"/>
              </a:rPr>
              <a:t>Selection of irrigants</a:t>
            </a:r>
          </a:p>
          <a:p>
            <a:r>
              <a:rPr lang="en-US" dirty="0">
                <a:latin typeface="Times New Roman" pitchFamily="18" charset="0"/>
                <a:cs typeface="Times New Roman" pitchFamily="18" charset="0"/>
              </a:rPr>
              <a:t>Methods of irrigation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Various delivery systems for irrigation</a:t>
            </a:r>
          </a:p>
          <a:p>
            <a:r>
              <a:rPr lang="en-US" dirty="0">
                <a:latin typeface="Times New Roman" pitchFamily="18" charset="0"/>
                <a:cs typeface="Times New Roman" pitchFamily="18" charset="0"/>
              </a:rPr>
              <a:t>Complications during irrigation</a:t>
            </a:r>
            <a:endParaRPr lang="en-SG" dirty="0">
              <a:latin typeface="Times New Roman" pitchFamily="18" charset="0"/>
              <a:cs typeface="Times New Roman" pitchFamily="18" charset="0"/>
            </a:endParaRPr>
          </a:p>
          <a:p>
            <a:endParaRPr lang="en-SG" dirty="0"/>
          </a:p>
          <a:p>
            <a:endParaRPr lang="en-US" dirty="0"/>
          </a:p>
          <a:p>
            <a:r>
              <a:rPr lang="en-US" dirty="0"/>
              <a:t> </a:t>
            </a:r>
            <a:endParaRPr lang="en-SG" dirty="0"/>
          </a:p>
          <a:p>
            <a:endParaRPr lang="en-US" b="1" dirty="0"/>
          </a:p>
          <a:p>
            <a:endParaRPr lang="en-SG" dirty="0"/>
          </a:p>
        </p:txBody>
      </p:sp>
    </p:spTree>
    <p:extLst>
      <p:ext uri="{BB962C8B-B14F-4D97-AF65-F5344CB8AC3E}">
        <p14:creationId xmlns:p14="http://schemas.microsoft.com/office/powerpoint/2010/main" val="396944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0"/>
            <a:ext cx="8041440" cy="833074"/>
          </a:xfrm>
        </p:spPr>
        <p:txBody>
          <a:bodyPr/>
          <a:lstStyle/>
          <a:p>
            <a:pPr algn="l"/>
            <a:r>
              <a:rPr lang="en-US" sz="3600" dirty="0"/>
              <a:t>Questions</a:t>
            </a:r>
            <a:br>
              <a:rPr lang="en-US" sz="3600" dirty="0"/>
            </a:br>
            <a:r>
              <a:rPr lang="en-US" sz="2400" dirty="0"/>
              <a:t>1. Write a short note on composition of Ruddle’s solution.</a:t>
            </a:r>
            <a:br>
              <a:rPr lang="en-US" sz="2400" dirty="0"/>
            </a:br>
            <a:r>
              <a:rPr lang="en-US" sz="2400" dirty="0"/>
              <a:t>2. Citric acid as </a:t>
            </a:r>
            <a:r>
              <a:rPr lang="en-US" sz="2400" dirty="0" err="1"/>
              <a:t>irrigant</a:t>
            </a:r>
            <a:r>
              <a:rPr lang="en-US" sz="2400" dirty="0"/>
              <a:t>. </a:t>
            </a:r>
            <a:br>
              <a:rPr lang="en-US" sz="2400" dirty="0"/>
            </a:br>
            <a:r>
              <a:rPr lang="en-US" sz="2400" dirty="0"/>
              <a:t>3.  Explain mechanism of action of maleic acid. </a:t>
            </a:r>
            <a:br>
              <a:rPr lang="en-US" sz="2400" dirty="0"/>
            </a:b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Rectangle 2"/>
          <p:cNvSpPr/>
          <p:nvPr/>
        </p:nvSpPr>
        <p:spPr>
          <a:xfrm>
            <a:off x="2438400" y="2286000"/>
            <a:ext cx="7315200" cy="4017382"/>
          </a:xfrm>
          <a:prstGeom prst="rect">
            <a:avLst/>
          </a:prstGeom>
        </p:spPr>
        <p:txBody>
          <a:bodyPr wrap="square">
            <a:spAutoFit/>
          </a:bodyPr>
          <a:lstStyle/>
          <a:p>
            <a:pPr marL="546100" indent="-457834">
              <a:spcBef>
                <a:spcPts val="100"/>
              </a:spcBef>
              <a:buClr>
                <a:srgbClr val="9E3611"/>
              </a:buClr>
              <a:buFontTx/>
              <a:buAutoNum type="arabicPeriod"/>
              <a:tabLst>
                <a:tab pos="545465" algn="l"/>
                <a:tab pos="546100" algn="l"/>
              </a:tabLst>
            </a:pP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5" dirty="0">
                <a:solidFill>
                  <a:srgbClr val="0070C0"/>
                </a:solidFill>
                <a:latin typeface="Cambria"/>
                <a:cs typeface="Cambria"/>
              </a:rPr>
              <a:t>MA</a:t>
            </a:r>
            <a:r>
              <a:rPr lang="en-IN" spc="-50" dirty="0">
                <a:solidFill>
                  <a:srgbClr val="0070C0"/>
                </a:solidFill>
                <a:latin typeface="Cambria"/>
                <a:cs typeface="Cambria"/>
              </a:rPr>
              <a:t> </a:t>
            </a:r>
            <a:r>
              <a:rPr lang="en-IN" spc="-5" dirty="0" err="1">
                <a:solidFill>
                  <a:srgbClr val="0070C0"/>
                </a:solidFill>
                <a:latin typeface="Cambria"/>
                <a:cs typeface="Cambria"/>
              </a:rPr>
              <a:t>Marzouk</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science </a:t>
            </a:r>
            <a:r>
              <a:rPr lang="en-IN" spc="-5"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(5</a:t>
            </a:r>
            <a:r>
              <a:rPr lang="en-IN" spc="-7" baseline="24305" dirty="0">
                <a:solidFill>
                  <a:prstClr val="black"/>
                </a:solidFill>
                <a:latin typeface="Cambria"/>
                <a:cs typeface="Cambria"/>
              </a:rPr>
              <a:t>th</a:t>
            </a:r>
            <a:r>
              <a:rPr lang="en-IN" spc="157" baseline="24305" dirty="0">
                <a:solidFill>
                  <a:prstClr val="black"/>
                </a:solidFill>
                <a:latin typeface="Cambria"/>
                <a:cs typeface="Cambria"/>
              </a:rPr>
              <a:t> </a:t>
            </a:r>
            <a:r>
              <a:rPr lang="en-IN" dirty="0">
                <a:solidFill>
                  <a:prstClr val="black"/>
                </a:solidFill>
                <a:latin typeface="Cambria"/>
                <a:cs typeface="Cambria"/>
              </a:rPr>
              <a:t>edition)</a:t>
            </a: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a:t>
            </a:r>
            <a:r>
              <a:rPr lang="en-IN" spc="-5" dirty="0">
                <a:solidFill>
                  <a:prstClr val="black"/>
                </a:solidFill>
                <a:latin typeface="Cambria"/>
                <a:cs typeface="Cambria"/>
              </a:rPr>
              <a:t>Science 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(South </a:t>
            </a:r>
            <a:r>
              <a:rPr lang="en-IN" dirty="0">
                <a:solidFill>
                  <a:prstClr val="black"/>
                </a:solidFill>
                <a:latin typeface="Cambria"/>
                <a:cs typeface="Cambria"/>
              </a:rPr>
              <a:t>Asian</a:t>
            </a:r>
            <a:r>
              <a:rPr lang="en-IN" spc="-40"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834">
              <a:buClr>
                <a:srgbClr val="9E3611"/>
              </a:buClr>
              <a:buFontTx/>
              <a:buAutoNum type="arabicPeriod"/>
              <a:tabLst>
                <a:tab pos="545465" algn="l"/>
                <a:tab pos="546100" algn="l"/>
              </a:tabLst>
            </a:pPr>
            <a:r>
              <a:rPr lang="en-IN" spc="-30" dirty="0">
                <a:solidFill>
                  <a:prstClr val="black"/>
                </a:solidFill>
                <a:latin typeface="Cambria"/>
                <a:cs typeface="Cambria"/>
              </a:rPr>
              <a:t>Textbook </a:t>
            </a:r>
            <a:r>
              <a:rPr lang="en-IN"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dirty="0" err="1">
                <a:solidFill>
                  <a:srgbClr val="0070C0"/>
                </a:solidFill>
                <a:latin typeface="Cambria"/>
                <a:cs typeface="Cambria"/>
              </a:rPr>
              <a:t>Vimal</a:t>
            </a:r>
            <a:r>
              <a:rPr lang="en-IN" dirty="0">
                <a:solidFill>
                  <a:srgbClr val="0070C0"/>
                </a:solidFill>
                <a:latin typeface="Cambria"/>
                <a:cs typeface="Cambria"/>
              </a:rPr>
              <a:t> K </a:t>
            </a:r>
            <a:r>
              <a:rPr lang="en-IN" dirty="0" err="1">
                <a:solidFill>
                  <a:srgbClr val="0070C0"/>
                </a:solidFill>
                <a:latin typeface="Cambria"/>
                <a:cs typeface="Cambria"/>
              </a:rPr>
              <a:t>Sikri</a:t>
            </a:r>
            <a:r>
              <a:rPr lang="en-IN" dirty="0">
                <a:solidFill>
                  <a:srgbClr val="0070C0"/>
                </a:solidFill>
                <a:latin typeface="Cambria"/>
                <a:cs typeface="Cambria"/>
              </a:rPr>
              <a:t> </a:t>
            </a:r>
            <a:r>
              <a:rPr lang="en-IN" spc="-5" dirty="0">
                <a:solidFill>
                  <a:prstClr val="black"/>
                </a:solidFill>
                <a:latin typeface="Cambria"/>
                <a:cs typeface="Cambria"/>
              </a:rPr>
              <a:t>(1</a:t>
            </a:r>
            <a:r>
              <a:rPr lang="en-IN" spc="-7" baseline="24305" dirty="0">
                <a:solidFill>
                  <a:prstClr val="black"/>
                </a:solidFill>
                <a:latin typeface="Cambria"/>
                <a:cs typeface="Cambria"/>
              </a:rPr>
              <a:t>st</a:t>
            </a:r>
            <a:r>
              <a:rPr lang="en-IN" spc="89"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Dental </a:t>
            </a:r>
            <a:r>
              <a:rPr lang="en-IN" spc="-40" dirty="0">
                <a:solidFill>
                  <a:prstClr val="black"/>
                </a:solidFill>
                <a:latin typeface="Cambria"/>
                <a:cs typeface="Cambria"/>
              </a:rPr>
              <a:t>Anatomy, </a:t>
            </a:r>
            <a:r>
              <a:rPr lang="en-IN" spc="-10" dirty="0">
                <a:solidFill>
                  <a:prstClr val="black"/>
                </a:solidFill>
                <a:latin typeface="Cambria"/>
                <a:cs typeface="Cambria"/>
              </a:rPr>
              <a:t>Physiology </a:t>
            </a:r>
            <a:r>
              <a:rPr lang="en-IN" dirty="0">
                <a:solidFill>
                  <a:prstClr val="black"/>
                </a:solidFill>
                <a:latin typeface="Cambria"/>
                <a:cs typeface="Cambria"/>
              </a:rPr>
              <a:t>&amp; </a:t>
            </a:r>
            <a:r>
              <a:rPr lang="en-IN" spc="-5" dirty="0">
                <a:solidFill>
                  <a:prstClr val="black"/>
                </a:solidFill>
                <a:latin typeface="Cambria"/>
                <a:cs typeface="Cambria"/>
              </a:rPr>
              <a:t>Occlusion </a:t>
            </a:r>
            <a:r>
              <a:rPr lang="en-IN" dirty="0">
                <a:solidFill>
                  <a:prstClr val="black"/>
                </a:solidFill>
                <a:latin typeface="Cambria"/>
                <a:cs typeface="Cambria"/>
              </a:rPr>
              <a:t>– </a:t>
            </a:r>
            <a:r>
              <a:rPr lang="en-IN" spc="-5" dirty="0">
                <a:solidFill>
                  <a:srgbClr val="0070C0"/>
                </a:solidFill>
                <a:latin typeface="Cambria"/>
                <a:cs typeface="Cambria"/>
              </a:rPr>
              <a:t>Wheeler’s </a:t>
            </a:r>
            <a:r>
              <a:rPr lang="en-IN" spc="-5" dirty="0">
                <a:solidFill>
                  <a:prstClr val="black"/>
                </a:solidFill>
                <a:latin typeface="Cambria"/>
                <a:cs typeface="Cambria"/>
              </a:rPr>
              <a:t>(9</a:t>
            </a:r>
            <a:r>
              <a:rPr lang="en-IN" spc="-7" baseline="24305" dirty="0">
                <a:solidFill>
                  <a:prstClr val="black"/>
                </a:solidFill>
                <a:latin typeface="Cambria"/>
                <a:cs typeface="Cambria"/>
              </a:rPr>
              <a:t>th</a:t>
            </a:r>
            <a:r>
              <a:rPr lang="en-IN" spc="315"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marL="545465" marR="1298575" indent="-457200">
              <a:lnSpc>
                <a:spcPct val="120800"/>
              </a:lnSpc>
              <a:spcBef>
                <a:spcPts val="875"/>
              </a:spcBef>
              <a:buClr>
                <a:srgbClr val="9E3611"/>
              </a:buClr>
              <a:buFontTx/>
              <a:buAutoNum type="arabicPeriod"/>
              <a:tabLst>
                <a:tab pos="545465" algn="l"/>
                <a:tab pos="546100" algn="l"/>
              </a:tabLst>
            </a:pPr>
            <a:r>
              <a:rPr lang="en-IN" spc="-5" dirty="0">
                <a:solidFill>
                  <a:prstClr val="black"/>
                </a:solidFill>
                <a:latin typeface="Times New Roman"/>
                <a:cs typeface="Times New Roman"/>
              </a:rPr>
              <a:t>Optimizing </a:t>
            </a:r>
            <a:r>
              <a:rPr lang="en-IN" dirty="0">
                <a:solidFill>
                  <a:prstClr val="black"/>
                </a:solidFill>
                <a:latin typeface="Times New Roman"/>
                <a:cs typeface="Times New Roman"/>
              </a:rPr>
              <a:t>tooth </a:t>
            </a:r>
            <a:r>
              <a:rPr lang="en-IN" spc="-5" dirty="0">
                <a:solidFill>
                  <a:prstClr val="black"/>
                </a:solidFill>
                <a:latin typeface="Times New Roman"/>
                <a:cs typeface="Times New Roman"/>
              </a:rPr>
              <a:t>form </a:t>
            </a:r>
            <a:r>
              <a:rPr lang="en-IN" dirty="0">
                <a:solidFill>
                  <a:prstClr val="black"/>
                </a:solidFill>
                <a:latin typeface="Times New Roman"/>
                <a:cs typeface="Times New Roman"/>
              </a:rPr>
              <a:t>with direct posterior </a:t>
            </a:r>
            <a:r>
              <a:rPr lang="en-IN" spc="-5" dirty="0">
                <a:solidFill>
                  <a:prstClr val="black"/>
                </a:solidFill>
                <a:latin typeface="Times New Roman"/>
                <a:cs typeface="Times New Roman"/>
              </a:rPr>
              <a:t>composite restorations </a:t>
            </a:r>
            <a:r>
              <a:rPr lang="en-IN" spc="-5" dirty="0">
                <a:solidFill>
                  <a:srgbClr val="0070C0"/>
                </a:solidFill>
                <a:latin typeface="Times New Roman"/>
                <a:cs typeface="Times New Roman"/>
              </a:rPr>
              <a:t> JCD </a:t>
            </a:r>
            <a:r>
              <a:rPr lang="en-IN" spc="-5" dirty="0">
                <a:solidFill>
                  <a:srgbClr val="0070C0"/>
                </a:solidFill>
                <a:latin typeface="Cambria"/>
                <a:cs typeface="Cambria"/>
              </a:rPr>
              <a:t>Oct-Dec </a:t>
            </a:r>
            <a:r>
              <a:rPr lang="en-IN" dirty="0">
                <a:solidFill>
                  <a:srgbClr val="0070C0"/>
                </a:solidFill>
                <a:latin typeface="Cambria"/>
                <a:cs typeface="Cambria"/>
              </a:rPr>
              <a:t>2011 </a:t>
            </a:r>
            <a:r>
              <a:rPr lang="en-IN" dirty="0">
                <a:solidFill>
                  <a:prstClr val="black"/>
                </a:solidFill>
                <a:latin typeface="Cambria"/>
                <a:cs typeface="Cambria"/>
              </a:rPr>
              <a:t>| </a:t>
            </a:r>
            <a:r>
              <a:rPr lang="en-IN" spc="-60" dirty="0">
                <a:solidFill>
                  <a:prstClr val="black"/>
                </a:solidFill>
                <a:latin typeface="Cambria"/>
                <a:cs typeface="Cambria"/>
              </a:rPr>
              <a:t>Vol </a:t>
            </a:r>
            <a:r>
              <a:rPr lang="en-IN" dirty="0">
                <a:solidFill>
                  <a:prstClr val="black"/>
                </a:solidFill>
                <a:latin typeface="Cambria"/>
                <a:cs typeface="Cambria"/>
              </a:rPr>
              <a:t>14 | </a:t>
            </a:r>
            <a:r>
              <a:rPr lang="en-IN" spc="-5" dirty="0">
                <a:solidFill>
                  <a:prstClr val="black"/>
                </a:solidFill>
                <a:latin typeface="Cambria"/>
                <a:cs typeface="Cambria"/>
              </a:rPr>
              <a:t>Issue</a:t>
            </a:r>
            <a:r>
              <a:rPr lang="en-IN" spc="25" dirty="0">
                <a:solidFill>
                  <a:prstClr val="black"/>
                </a:solidFill>
                <a:latin typeface="Cambria"/>
                <a:cs typeface="Cambria"/>
              </a:rPr>
              <a:t> </a:t>
            </a:r>
            <a:r>
              <a:rPr lang="en-IN" dirty="0">
                <a:solidFill>
                  <a:prstClr val="black"/>
                </a:solidFill>
                <a:latin typeface="Cambria"/>
                <a:cs typeface="Cambria"/>
              </a:rPr>
              <a:t>4</a:t>
            </a:r>
          </a:p>
        </p:txBody>
      </p:sp>
    </p:spTree>
    <p:extLst>
      <p:ext uri="{BB962C8B-B14F-4D97-AF65-F5344CB8AC3E}">
        <p14:creationId xmlns:p14="http://schemas.microsoft.com/office/powerpoint/2010/main" val="2416678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82" y="2835634"/>
            <a:ext cx="10721920" cy="1442674"/>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Effect on smear layer</a:t>
            </a:r>
            <a:br>
              <a:rPr lang="en-IN" sz="4400" dirty="0"/>
            </a:br>
            <a:endParaRPr lang="en-IN" sz="4400" dirty="0"/>
          </a:p>
        </p:txBody>
      </p:sp>
      <p:sp>
        <p:nvSpPr>
          <p:cNvPr id="3" name="Content Placeholder 2"/>
          <p:cNvSpPr>
            <a:spLocks noGrp="1"/>
          </p:cNvSpPr>
          <p:nvPr>
            <p:ph idx="1"/>
          </p:nvPr>
        </p:nvSpPr>
        <p:spPr>
          <a:xfrm>
            <a:off x="2362200" y="2038389"/>
            <a:ext cx="7467600" cy="1750652"/>
          </a:xfrm>
        </p:spPr>
        <p:style>
          <a:lnRef idx="3">
            <a:schemeClr val="lt1"/>
          </a:lnRef>
          <a:fillRef idx="1">
            <a:schemeClr val="accent5"/>
          </a:fillRef>
          <a:effectRef idx="1">
            <a:schemeClr val="accent5"/>
          </a:effectRef>
          <a:fontRef idx="minor">
            <a:schemeClr val="lt1"/>
          </a:fontRef>
        </p:style>
        <p:txBody>
          <a:bodyPr/>
          <a:lstStyle/>
          <a:p>
            <a:r>
              <a:rPr lang="en-US" dirty="0"/>
              <a:t>EDTA removes smear layer on dentine resulting in better surface contact between canal filling and dentinal wall and better penetration of sealer into dentinal tubules. </a:t>
            </a:r>
            <a:endParaRPr lang="en-IN" dirty="0"/>
          </a:p>
          <a:p>
            <a:pPr marL="0" indent="0">
              <a:buNone/>
            </a:pPr>
            <a:endParaRPr lang="en-IN" dirty="0"/>
          </a:p>
        </p:txBody>
      </p:sp>
    </p:spTree>
    <p:extLst>
      <p:ext uri="{BB962C8B-B14F-4D97-AF65-F5344CB8AC3E}">
        <p14:creationId xmlns:p14="http://schemas.microsoft.com/office/powerpoint/2010/main" val="304636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a:t>Smear layer is not removed completely by 5.25% </a:t>
            </a:r>
            <a:r>
              <a:rPr lang="en-US" dirty="0" err="1"/>
              <a:t>NaOCl</a:t>
            </a:r>
            <a:r>
              <a:rPr lang="en-US" dirty="0"/>
              <a:t> irrigation alone but is removed by combined use with REDTA. </a:t>
            </a:r>
          </a:p>
          <a:p>
            <a:endParaRPr lang="en-US" dirty="0"/>
          </a:p>
          <a:p>
            <a:r>
              <a:rPr lang="en-US" dirty="0"/>
              <a:t>Electron microscopy has shown that the smear layer contains both organic and inorganic substances It appears, however, to consist mostly of inorganic compo­nents as root canal irrigation with </a:t>
            </a:r>
            <a:r>
              <a:rPr lang="en-US" dirty="0" err="1"/>
              <a:t>NaOCl</a:t>
            </a:r>
            <a:r>
              <a:rPr lang="en-US" dirty="0"/>
              <a:t> has little effect on removal of this layer. </a:t>
            </a:r>
            <a:endParaRPr lang="en-IN" dirty="0"/>
          </a:p>
        </p:txBody>
      </p:sp>
      <p:sp>
        <p:nvSpPr>
          <p:cNvPr id="4" name="Rectangle 3"/>
          <p:cNvSpPr/>
          <p:nvPr/>
        </p:nvSpPr>
        <p:spPr>
          <a:xfrm>
            <a:off x="4871864" y="5795972"/>
            <a:ext cx="53285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solidFill>
                  <a:prstClr val="black">
                    <a:lumMod val="75000"/>
                    <a:lumOff val="25000"/>
                  </a:prstClr>
                </a:solidFill>
                <a:latin typeface="Cambria"/>
              </a:rPr>
              <a:t>Yamada</a:t>
            </a:r>
            <a:r>
              <a:rPr lang="en-US" i="1" dirty="0">
                <a:solidFill>
                  <a:prstClr val="black">
                    <a:lumMod val="75000"/>
                    <a:lumOff val="25000"/>
                  </a:prstClr>
                </a:solidFill>
                <a:latin typeface="Cambria"/>
              </a:rPr>
              <a:t> et al.</a:t>
            </a:r>
            <a:r>
              <a:rPr lang="en-US" dirty="0">
                <a:solidFill>
                  <a:prstClr val="black">
                    <a:lumMod val="75000"/>
                    <a:lumOff val="25000"/>
                  </a:prstClr>
                </a:solidFill>
                <a:latin typeface="Cambria"/>
              </a:rPr>
              <a:t> 1983, </a:t>
            </a:r>
            <a:r>
              <a:rPr lang="en-US" dirty="0" err="1">
                <a:solidFill>
                  <a:prstClr val="black">
                    <a:lumMod val="75000"/>
                    <a:lumOff val="25000"/>
                  </a:prstClr>
                </a:solidFill>
                <a:latin typeface="Cambria"/>
              </a:rPr>
              <a:t>Pashley</a:t>
            </a:r>
            <a:r>
              <a:rPr lang="en-US" dirty="0">
                <a:solidFill>
                  <a:prstClr val="black">
                    <a:lumMod val="75000"/>
                    <a:lumOff val="25000"/>
                  </a:prstClr>
                </a:solidFill>
                <a:latin typeface="Cambria"/>
              </a:rPr>
              <a:t> 1984, </a:t>
            </a:r>
            <a:r>
              <a:rPr lang="en-US" dirty="0" err="1">
                <a:solidFill>
                  <a:prstClr val="black">
                    <a:lumMod val="75000"/>
                    <a:lumOff val="25000"/>
                  </a:prstClr>
                </a:solidFill>
                <a:latin typeface="Cambria"/>
              </a:rPr>
              <a:t>Kogkapan</a:t>
            </a:r>
            <a:r>
              <a:rPr lang="en-US" dirty="0">
                <a:solidFill>
                  <a:prstClr val="black">
                    <a:lumMod val="75000"/>
                    <a:lumOff val="25000"/>
                  </a:prstClr>
                </a:solidFill>
                <a:latin typeface="Cambria"/>
              </a:rPr>
              <a:t> 1987 </a:t>
            </a:r>
            <a:endParaRPr lang="en-IN" dirty="0">
              <a:solidFill>
                <a:prstClr val="white"/>
              </a:solidFill>
              <a:latin typeface="Cambria"/>
            </a:endParaRPr>
          </a:p>
        </p:txBody>
      </p:sp>
    </p:spTree>
    <p:extLst>
      <p:ext uri="{BB962C8B-B14F-4D97-AF65-F5344CB8AC3E}">
        <p14:creationId xmlns:p14="http://schemas.microsoft.com/office/powerpoint/2010/main" val="341089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063552" y="980729"/>
            <a:ext cx="8064896" cy="5008997"/>
          </a:xfrm>
        </p:spPr>
        <p:txBody>
          <a:bodyPr>
            <a:normAutofit/>
          </a:bodyPr>
          <a:lstStyle/>
          <a:p>
            <a:r>
              <a:rPr lang="en-US" dirty="0"/>
              <a:t>Partial if not complete smear layer removal is achieved only with the aid of acids and </a:t>
            </a:r>
            <a:r>
              <a:rPr lang="en-US" dirty="0" err="1"/>
              <a:t>chelators</a:t>
            </a:r>
            <a:r>
              <a:rPr lang="en-US" dirty="0"/>
              <a:t> </a:t>
            </a:r>
          </a:p>
          <a:p>
            <a:endParaRPr lang="en-US" dirty="0"/>
          </a:p>
          <a:p>
            <a:endParaRPr lang="en-US" dirty="0"/>
          </a:p>
          <a:p>
            <a:pPr marL="0" indent="0">
              <a:buNone/>
            </a:pPr>
            <a:endParaRPr lang="en-US" dirty="0"/>
          </a:p>
          <a:p>
            <a:r>
              <a:rPr lang="en-US" dirty="0"/>
              <a:t>Numerous studies have reported that irrigation with a 17% EDTA solution has a good cleaning effect on the root canal walls .</a:t>
            </a:r>
            <a:endParaRPr lang="en-IN" dirty="0"/>
          </a:p>
        </p:txBody>
      </p:sp>
      <p:sp>
        <p:nvSpPr>
          <p:cNvPr id="4" name="Rectangle 3"/>
          <p:cNvSpPr/>
          <p:nvPr/>
        </p:nvSpPr>
        <p:spPr>
          <a:xfrm>
            <a:off x="5951984" y="1907540"/>
            <a:ext cx="40256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8600" indent="-228600" defTabSz="457200">
              <a:spcBef>
                <a:spcPct val="20000"/>
              </a:spcBef>
              <a:buClr>
                <a:srgbClr val="A63212"/>
              </a:buClr>
              <a:buSzPct val="95000"/>
              <a:buFont typeface="Rage Italic" pitchFamily="66" charset="0"/>
              <a:buChar char="0"/>
            </a:pPr>
            <a:r>
              <a:rPr lang="en-US" dirty="0">
                <a:solidFill>
                  <a:prstClr val="white"/>
                </a:solidFill>
                <a:latin typeface="Cambria"/>
              </a:rPr>
              <a:t>Yamada</a:t>
            </a:r>
            <a:r>
              <a:rPr lang="en-US" i="1" dirty="0">
                <a:solidFill>
                  <a:prstClr val="white"/>
                </a:solidFill>
                <a:latin typeface="Cambria"/>
              </a:rPr>
              <a:t> et al.</a:t>
            </a:r>
            <a:r>
              <a:rPr lang="en-US" dirty="0">
                <a:solidFill>
                  <a:prstClr val="white"/>
                </a:solidFill>
                <a:latin typeface="Cambria"/>
              </a:rPr>
              <a:t> 1983, </a:t>
            </a:r>
            <a:r>
              <a:rPr lang="en-US" dirty="0" err="1">
                <a:solidFill>
                  <a:prstClr val="white"/>
                </a:solidFill>
                <a:latin typeface="Cambria"/>
              </a:rPr>
              <a:t>Kogkapan</a:t>
            </a:r>
            <a:r>
              <a:rPr lang="en-US" dirty="0">
                <a:solidFill>
                  <a:prstClr val="white"/>
                </a:solidFill>
                <a:latin typeface="Cambria"/>
              </a:rPr>
              <a:t> 1987 </a:t>
            </a:r>
          </a:p>
        </p:txBody>
      </p:sp>
      <p:sp>
        <p:nvSpPr>
          <p:cNvPr id="5" name="Rectangle 4"/>
          <p:cNvSpPr/>
          <p:nvPr/>
        </p:nvSpPr>
        <p:spPr>
          <a:xfrm>
            <a:off x="8473996" y="4355812"/>
            <a:ext cx="15036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a:solidFill>
                  <a:prstClr val="black">
                    <a:lumMod val="75000"/>
                    <a:lumOff val="25000"/>
                  </a:prstClr>
                </a:solidFill>
                <a:latin typeface="Cambria"/>
              </a:rPr>
              <a:t>Pashley</a:t>
            </a:r>
            <a:r>
              <a:rPr lang="en-US" dirty="0">
                <a:solidFill>
                  <a:prstClr val="black">
                    <a:lumMod val="75000"/>
                    <a:lumOff val="25000"/>
                  </a:prstClr>
                </a:solidFill>
                <a:latin typeface="Cambria"/>
              </a:rPr>
              <a:t> 1992</a:t>
            </a:r>
            <a:endParaRPr lang="en-IN" dirty="0">
              <a:solidFill>
                <a:prstClr val="white"/>
              </a:solidFill>
              <a:latin typeface="Cambria"/>
            </a:endParaRPr>
          </a:p>
        </p:txBody>
      </p:sp>
    </p:spTree>
    <p:extLst>
      <p:ext uri="{BB962C8B-B14F-4D97-AF65-F5344CB8AC3E}">
        <p14:creationId xmlns:p14="http://schemas.microsoft.com/office/powerpoint/2010/main" val="250692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362200" y="2038389"/>
            <a:ext cx="7467600" cy="2902780"/>
          </a:xfrm>
        </p:spPr>
        <p:style>
          <a:lnRef idx="3">
            <a:schemeClr val="lt1"/>
          </a:lnRef>
          <a:fillRef idx="1">
            <a:schemeClr val="accent3"/>
          </a:fillRef>
          <a:effectRef idx="1">
            <a:schemeClr val="accent3"/>
          </a:effectRef>
          <a:fontRef idx="minor">
            <a:schemeClr val="lt1"/>
          </a:fontRef>
        </p:style>
        <p:txBody>
          <a:bodyPr/>
          <a:lstStyle/>
          <a:p>
            <a:r>
              <a:rPr lang="en-US" dirty="0" err="1"/>
              <a:t>Pawlicka</a:t>
            </a:r>
            <a:r>
              <a:rPr lang="en-US" dirty="0"/>
              <a:t> et al. reported that the root canal wall is clean along its entire length after use of EDTA preparations, other authors found that the cleaning action is reduced towards the apex and therefore more efficient in the coronal- and middle-third of the root. The number of visible tubule openings reduces from coronal to apical.</a:t>
            </a:r>
            <a:endParaRPr lang="en-IN" dirty="0"/>
          </a:p>
          <a:p>
            <a:endParaRPr lang="en-IN" dirty="0"/>
          </a:p>
        </p:txBody>
      </p:sp>
    </p:spTree>
    <p:extLst>
      <p:ext uri="{BB962C8B-B14F-4D97-AF65-F5344CB8AC3E}">
        <p14:creationId xmlns:p14="http://schemas.microsoft.com/office/powerpoint/2010/main" val="357851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time of </a:t>
            </a:r>
            <a:r>
              <a:rPr lang="en-US" dirty="0" err="1"/>
              <a:t>chelators</a:t>
            </a:r>
            <a:br>
              <a:rPr lang="en-IN" dirty="0"/>
            </a:br>
            <a:endParaRPr lang="en-IN" dirty="0"/>
          </a:p>
        </p:txBody>
      </p:sp>
      <p:sp>
        <p:nvSpPr>
          <p:cNvPr id="3" name="Content Placeholder 2"/>
          <p:cNvSpPr>
            <a:spLocks noGrp="1"/>
          </p:cNvSpPr>
          <p:nvPr>
            <p:ph idx="1"/>
          </p:nvPr>
        </p:nvSpPr>
        <p:spPr/>
        <p:txBody>
          <a:bodyPr/>
          <a:lstStyle/>
          <a:p>
            <a:r>
              <a:rPr lang="en-US" dirty="0"/>
              <a:t>Still, the optimal working time of chelating agents is unknown. A certain cleaning effect is achieved after </a:t>
            </a:r>
            <a:r>
              <a:rPr lang="en-US" dirty="0" err="1"/>
              <a:t>che­lator</a:t>
            </a:r>
            <a:r>
              <a:rPr lang="en-US" dirty="0"/>
              <a:t> application for a few minutes.</a:t>
            </a:r>
          </a:p>
          <a:p>
            <a:endParaRPr lang="en-US" dirty="0"/>
          </a:p>
        </p:txBody>
      </p:sp>
      <p:sp>
        <p:nvSpPr>
          <p:cNvPr id="4" name="Rectangle 3"/>
          <p:cNvSpPr/>
          <p:nvPr/>
        </p:nvSpPr>
        <p:spPr>
          <a:xfrm>
            <a:off x="2423592" y="3822140"/>
            <a:ext cx="7056784"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400" dirty="0">
                <a:solidFill>
                  <a:prstClr val="black">
                    <a:lumMod val="75000"/>
                    <a:lumOff val="25000"/>
                  </a:prstClr>
                </a:solidFill>
                <a:latin typeface="Cambria"/>
              </a:rPr>
              <a:t>According to Gold­berg  the optimal cleaning effect is only achieved after 15 min</a:t>
            </a:r>
            <a:endParaRPr lang="en-IN" dirty="0">
              <a:solidFill>
                <a:prstClr val="white"/>
              </a:solidFill>
              <a:latin typeface="Cambria"/>
            </a:endParaRPr>
          </a:p>
        </p:txBody>
      </p:sp>
    </p:spTree>
    <p:extLst>
      <p:ext uri="{BB962C8B-B14F-4D97-AF65-F5344CB8AC3E}">
        <p14:creationId xmlns:p14="http://schemas.microsoft.com/office/powerpoint/2010/main" val="27297985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2051</Words>
  <Application>Microsoft Office PowerPoint</Application>
  <PresentationFormat>Widescreen</PresentationFormat>
  <Paragraphs>199</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Book Antiqua</vt:lpstr>
      <vt:lpstr>Calibri</vt:lpstr>
      <vt:lpstr>Cambria</vt:lpstr>
      <vt:lpstr>Rage Italic</vt:lpstr>
      <vt:lpstr>Times New Roman</vt:lpstr>
      <vt:lpstr>Sketchbook</vt:lpstr>
      <vt:lpstr>PowerPoint Presentation</vt:lpstr>
      <vt:lpstr>Specific learning Objectives </vt:lpstr>
      <vt:lpstr>   Contents</vt:lpstr>
      <vt:lpstr>PowerPoint Presentation</vt:lpstr>
      <vt:lpstr>Effect on smear layer </vt:lpstr>
      <vt:lpstr>PowerPoint Presentation</vt:lpstr>
      <vt:lpstr>PowerPoint Presentation</vt:lpstr>
      <vt:lpstr>PowerPoint Presentation</vt:lpstr>
      <vt:lpstr>Working time of chelators </vt:lpstr>
      <vt:lpstr>PowerPoint Presentation</vt:lpstr>
      <vt:lpstr>PowerPoint Presentation</vt:lpstr>
      <vt:lpstr>Effect of EDTA on the quality of root canal obturation </vt:lpstr>
      <vt:lpstr>PowerPoint Presentation</vt:lpstr>
      <vt:lpstr>Recommendation</vt:lpstr>
      <vt:lpstr>PowerPoint Presentation</vt:lpstr>
      <vt:lpstr>Urea peroxide</vt:lpstr>
      <vt:lpstr>Mechanism of action  </vt:lpstr>
      <vt:lpstr>Advantages </vt:lpstr>
      <vt:lpstr>Disadvantages</vt:lpstr>
      <vt:lpstr>Effect on microbial flora </vt:lpstr>
      <vt:lpstr>Effect on smear layer </vt:lpstr>
      <vt:lpstr> Organic acids </vt:lpstr>
      <vt:lpstr>OTHER IRRIGANTS</vt:lpstr>
      <vt:lpstr>1 Citric acid </vt:lpstr>
      <vt:lpstr>Mechanisms of action </vt:lpstr>
      <vt:lpstr>EFFECT ON SMEAR LAYER </vt:lpstr>
      <vt:lpstr>PowerPoint Presentation</vt:lpstr>
      <vt:lpstr>Biocompatibility </vt:lpstr>
      <vt:lpstr>2 Phosphoric acid: (30-65%) </vt:lpstr>
      <vt:lpstr>Effect on smear layer </vt:lpstr>
      <vt:lpstr>3 Maleic acid </vt:lpstr>
      <vt:lpstr>4 Ruddle’s solution  </vt:lpstr>
      <vt:lpstr>Composition </vt:lpstr>
      <vt:lpstr>PowerPoint Presentation</vt:lpstr>
      <vt:lpstr>Advantage </vt:lpstr>
      <vt:lpstr> 5 Physiologic saline solution  </vt:lpstr>
      <vt:lpstr>PowerPoint Presentation</vt:lpstr>
      <vt:lpstr>BIOCOMPATIBILITY </vt:lpstr>
      <vt:lpstr>TAKE HOME MESSEGE  </vt:lpstr>
      <vt:lpstr>Questions 1. Write a short note on composition of Ruddle’s solution. 2. Citric acid as irrigant.  3.  Explain mechanism of action of maleic acid.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on smear layer </dc:title>
  <dc:creator>Monika Vidhani</dc:creator>
  <cp:lastModifiedBy>shalvi wadighare</cp:lastModifiedBy>
  <cp:revision>2</cp:revision>
  <dcterms:created xsi:type="dcterms:W3CDTF">2023-04-18T09:59:29Z</dcterms:created>
  <dcterms:modified xsi:type="dcterms:W3CDTF">2023-04-19T05:09:42Z</dcterms:modified>
</cp:coreProperties>
</file>